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1"/>
  </p:sldMasterIdLst>
  <p:notesMasterIdLst>
    <p:notesMasterId r:id="rId220"/>
  </p:notesMasterIdLst>
  <p:sldIdLst>
    <p:sldId id="4631" r:id="rId2"/>
    <p:sldId id="4122" r:id="rId3"/>
    <p:sldId id="4693" r:id="rId4"/>
    <p:sldId id="336" r:id="rId5"/>
    <p:sldId id="687" r:id="rId6"/>
    <p:sldId id="688" r:id="rId7"/>
    <p:sldId id="689" r:id="rId8"/>
    <p:sldId id="690" r:id="rId9"/>
    <p:sldId id="691" r:id="rId10"/>
    <p:sldId id="692" r:id="rId11"/>
    <p:sldId id="693" r:id="rId12"/>
    <p:sldId id="694" r:id="rId13"/>
    <p:sldId id="697" r:id="rId14"/>
    <p:sldId id="699" r:id="rId15"/>
    <p:sldId id="698" r:id="rId16"/>
    <p:sldId id="700" r:id="rId17"/>
    <p:sldId id="701" r:id="rId18"/>
    <p:sldId id="615" r:id="rId19"/>
    <p:sldId id="696" r:id="rId20"/>
    <p:sldId id="616" r:id="rId21"/>
    <p:sldId id="617" r:id="rId22"/>
    <p:sldId id="618" r:id="rId23"/>
    <p:sldId id="619" r:id="rId24"/>
    <p:sldId id="620" r:id="rId25"/>
    <p:sldId id="621" r:id="rId26"/>
    <p:sldId id="622" r:id="rId27"/>
    <p:sldId id="623" r:id="rId28"/>
    <p:sldId id="624" r:id="rId29"/>
    <p:sldId id="655" r:id="rId30"/>
    <p:sldId id="635" r:id="rId31"/>
    <p:sldId id="636" r:id="rId32"/>
    <p:sldId id="637" r:id="rId33"/>
    <p:sldId id="638" r:id="rId34"/>
    <p:sldId id="639" r:id="rId35"/>
    <p:sldId id="666" r:id="rId36"/>
    <p:sldId id="640" r:id="rId37"/>
    <p:sldId id="667" r:id="rId38"/>
    <p:sldId id="641" r:id="rId39"/>
    <p:sldId id="642" r:id="rId40"/>
    <p:sldId id="656" r:id="rId41"/>
    <p:sldId id="668" r:id="rId42"/>
    <p:sldId id="657" r:id="rId43"/>
    <p:sldId id="663" r:id="rId44"/>
    <p:sldId id="664" r:id="rId45"/>
    <p:sldId id="665" r:id="rId46"/>
    <p:sldId id="658" r:id="rId47"/>
    <p:sldId id="659" r:id="rId48"/>
    <p:sldId id="669" r:id="rId49"/>
    <p:sldId id="670" r:id="rId50"/>
    <p:sldId id="660" r:id="rId51"/>
    <p:sldId id="661" r:id="rId52"/>
    <p:sldId id="662"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3" r:id="rId66"/>
    <p:sldId id="684" r:id="rId67"/>
    <p:sldId id="702" r:id="rId68"/>
    <p:sldId id="716" r:id="rId69"/>
    <p:sldId id="715" r:id="rId70"/>
    <p:sldId id="717" r:id="rId71"/>
    <p:sldId id="718" r:id="rId72"/>
    <p:sldId id="719" r:id="rId73"/>
    <p:sldId id="726" r:id="rId74"/>
    <p:sldId id="727" r:id="rId75"/>
    <p:sldId id="725" r:id="rId76"/>
    <p:sldId id="728" r:id="rId77"/>
    <p:sldId id="724" r:id="rId78"/>
    <p:sldId id="723" r:id="rId79"/>
    <p:sldId id="729" r:id="rId80"/>
    <p:sldId id="722" r:id="rId81"/>
    <p:sldId id="721" r:id="rId82"/>
    <p:sldId id="720" r:id="rId83"/>
    <p:sldId id="731" r:id="rId84"/>
    <p:sldId id="732" r:id="rId85"/>
    <p:sldId id="733" r:id="rId86"/>
    <p:sldId id="730" r:id="rId87"/>
    <p:sldId id="734" r:id="rId88"/>
    <p:sldId id="737" r:id="rId89"/>
    <p:sldId id="736" r:id="rId90"/>
    <p:sldId id="735" r:id="rId91"/>
    <p:sldId id="739" r:id="rId92"/>
    <p:sldId id="740" r:id="rId93"/>
    <p:sldId id="741" r:id="rId94"/>
    <p:sldId id="738" r:id="rId95"/>
    <p:sldId id="742" r:id="rId96"/>
    <p:sldId id="744" r:id="rId97"/>
    <p:sldId id="743" r:id="rId98"/>
    <p:sldId id="745" r:id="rId99"/>
    <p:sldId id="746" r:id="rId100"/>
    <p:sldId id="747" r:id="rId101"/>
    <p:sldId id="748" r:id="rId102"/>
    <p:sldId id="749" r:id="rId103"/>
    <p:sldId id="752" r:id="rId104"/>
    <p:sldId id="864" r:id="rId105"/>
    <p:sldId id="753" r:id="rId106"/>
    <p:sldId id="755" r:id="rId107"/>
    <p:sldId id="754" r:id="rId108"/>
    <p:sldId id="756" r:id="rId109"/>
    <p:sldId id="757" r:id="rId110"/>
    <p:sldId id="758" r:id="rId111"/>
    <p:sldId id="759" r:id="rId112"/>
    <p:sldId id="760" r:id="rId113"/>
    <p:sldId id="761" r:id="rId114"/>
    <p:sldId id="762" r:id="rId115"/>
    <p:sldId id="763" r:id="rId116"/>
    <p:sldId id="764" r:id="rId117"/>
    <p:sldId id="765" r:id="rId118"/>
    <p:sldId id="766" r:id="rId119"/>
    <p:sldId id="767" r:id="rId120"/>
    <p:sldId id="768" r:id="rId121"/>
    <p:sldId id="769" r:id="rId122"/>
    <p:sldId id="770" r:id="rId123"/>
    <p:sldId id="771" r:id="rId124"/>
    <p:sldId id="847" r:id="rId125"/>
    <p:sldId id="848" r:id="rId126"/>
    <p:sldId id="772" r:id="rId127"/>
    <p:sldId id="773" r:id="rId128"/>
    <p:sldId id="774" r:id="rId129"/>
    <p:sldId id="775" r:id="rId130"/>
    <p:sldId id="779" r:id="rId131"/>
    <p:sldId id="778" r:id="rId132"/>
    <p:sldId id="777" r:id="rId133"/>
    <p:sldId id="776" r:id="rId134"/>
    <p:sldId id="780" r:id="rId135"/>
    <p:sldId id="781" r:id="rId136"/>
    <p:sldId id="782" r:id="rId137"/>
    <p:sldId id="783" r:id="rId138"/>
    <p:sldId id="784" r:id="rId139"/>
    <p:sldId id="785" r:id="rId140"/>
    <p:sldId id="786" r:id="rId141"/>
    <p:sldId id="787" r:id="rId142"/>
    <p:sldId id="788" r:id="rId143"/>
    <p:sldId id="789" r:id="rId144"/>
    <p:sldId id="790" r:id="rId145"/>
    <p:sldId id="791" r:id="rId146"/>
    <p:sldId id="792" r:id="rId147"/>
    <p:sldId id="793" r:id="rId148"/>
    <p:sldId id="794" r:id="rId149"/>
    <p:sldId id="795" r:id="rId150"/>
    <p:sldId id="796" r:id="rId151"/>
    <p:sldId id="797" r:id="rId152"/>
    <p:sldId id="798" r:id="rId153"/>
    <p:sldId id="799" r:id="rId154"/>
    <p:sldId id="800" r:id="rId155"/>
    <p:sldId id="801" r:id="rId156"/>
    <p:sldId id="802" r:id="rId157"/>
    <p:sldId id="803" r:id="rId158"/>
    <p:sldId id="804" r:id="rId159"/>
    <p:sldId id="805" r:id="rId160"/>
    <p:sldId id="806" r:id="rId161"/>
    <p:sldId id="807" r:id="rId162"/>
    <p:sldId id="808" r:id="rId163"/>
    <p:sldId id="809" r:id="rId164"/>
    <p:sldId id="810" r:id="rId165"/>
    <p:sldId id="811" r:id="rId166"/>
    <p:sldId id="812" r:id="rId167"/>
    <p:sldId id="813" r:id="rId168"/>
    <p:sldId id="814" r:id="rId169"/>
    <p:sldId id="815" r:id="rId170"/>
    <p:sldId id="816" r:id="rId171"/>
    <p:sldId id="817" r:id="rId172"/>
    <p:sldId id="818" r:id="rId173"/>
    <p:sldId id="819" r:id="rId174"/>
    <p:sldId id="820" r:id="rId175"/>
    <p:sldId id="821" r:id="rId176"/>
    <p:sldId id="822" r:id="rId177"/>
    <p:sldId id="823" r:id="rId178"/>
    <p:sldId id="824" r:id="rId179"/>
    <p:sldId id="825" r:id="rId180"/>
    <p:sldId id="826" r:id="rId181"/>
    <p:sldId id="827" r:id="rId182"/>
    <p:sldId id="828" r:id="rId183"/>
    <p:sldId id="829" r:id="rId184"/>
    <p:sldId id="830" r:id="rId185"/>
    <p:sldId id="831" r:id="rId186"/>
    <p:sldId id="832" r:id="rId187"/>
    <p:sldId id="833" r:id="rId188"/>
    <p:sldId id="834" r:id="rId189"/>
    <p:sldId id="835" r:id="rId190"/>
    <p:sldId id="836" r:id="rId191"/>
    <p:sldId id="837" r:id="rId192"/>
    <p:sldId id="838" r:id="rId193"/>
    <p:sldId id="839" r:id="rId194"/>
    <p:sldId id="840" r:id="rId195"/>
    <p:sldId id="841" r:id="rId196"/>
    <p:sldId id="842" r:id="rId197"/>
    <p:sldId id="844" r:id="rId198"/>
    <p:sldId id="845" r:id="rId199"/>
    <p:sldId id="846" r:id="rId200"/>
    <p:sldId id="849" r:id="rId201"/>
    <p:sldId id="850" r:id="rId202"/>
    <p:sldId id="851" r:id="rId203"/>
    <p:sldId id="852" r:id="rId204"/>
    <p:sldId id="853" r:id="rId205"/>
    <p:sldId id="854" r:id="rId206"/>
    <p:sldId id="855" r:id="rId207"/>
    <p:sldId id="856" r:id="rId208"/>
    <p:sldId id="857" r:id="rId209"/>
    <p:sldId id="858" r:id="rId210"/>
    <p:sldId id="859" r:id="rId211"/>
    <p:sldId id="860" r:id="rId212"/>
    <p:sldId id="861" r:id="rId213"/>
    <p:sldId id="862" r:id="rId214"/>
    <p:sldId id="843" r:id="rId215"/>
    <p:sldId id="4508" r:id="rId216"/>
    <p:sldId id="4730" r:id="rId217"/>
    <p:sldId id="4509" r:id="rId218"/>
    <p:sldId id="4711"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461"/>
    <a:srgbClr val="FFF1E8"/>
    <a:srgbClr val="1F4E79"/>
    <a:srgbClr val="0D9FD1"/>
    <a:srgbClr val="FFE7D9"/>
    <a:srgbClr val="FFCD2F"/>
    <a:srgbClr val="95625D"/>
    <a:srgbClr val="CF7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60" d="100"/>
          <a:sy n="60" d="100"/>
        </p:scale>
        <p:origin x="119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5C77-5EC5-4500-ABAE-A41D19B3CB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B20A17-9C31-4D83-9E9E-1F52508FC08B}">
      <dgm:prSet/>
      <dgm:spPr/>
      <dgm:t>
        <a:bodyPr/>
        <a:lstStyle/>
        <a:p>
          <a:r>
            <a:rPr lang="en-IN"/>
            <a:t>A </a:t>
          </a:r>
          <a:r>
            <a:rPr lang="en-IN" b="1"/>
            <a:t>global account</a:t>
          </a:r>
          <a:r>
            <a:rPr lang="en-IN"/>
            <a:t> is the realization of a contract you or your company has made with SAP. A global account is used to manage subaccounts, members, entitlements and quotas. </a:t>
          </a:r>
          <a:endParaRPr lang="en-US"/>
        </a:p>
      </dgm:t>
    </dgm:pt>
    <dgm:pt modelId="{590D8F21-022F-4223-AA88-00808FFC9A46}" type="parTrans" cxnId="{0A275360-A5CF-4A01-BDA9-0353808BC739}">
      <dgm:prSet/>
      <dgm:spPr/>
      <dgm:t>
        <a:bodyPr/>
        <a:lstStyle/>
        <a:p>
          <a:endParaRPr lang="en-US"/>
        </a:p>
      </dgm:t>
    </dgm:pt>
    <dgm:pt modelId="{4EFA9DFB-CAFF-4352-AD1C-4194A93E490A}" type="sibTrans" cxnId="{0A275360-A5CF-4A01-BDA9-0353808BC739}">
      <dgm:prSet/>
      <dgm:spPr/>
      <dgm:t>
        <a:bodyPr/>
        <a:lstStyle/>
        <a:p>
          <a:endParaRPr lang="en-US"/>
        </a:p>
      </dgm:t>
    </dgm:pt>
    <dgm:pt modelId="{2CC7AC92-E7FC-47E2-9BDC-C5553EA08724}">
      <dgm:prSet/>
      <dgm:spPr/>
      <dgm:t>
        <a:bodyPr/>
        <a:lstStyle/>
        <a:p>
          <a:r>
            <a:rPr lang="en-IN"/>
            <a:t>There are two types of commercial models for global accounts: consumption-based model and subscription-based model</a:t>
          </a:r>
          <a:endParaRPr lang="en-US"/>
        </a:p>
      </dgm:t>
    </dgm:pt>
    <dgm:pt modelId="{12C8C3AD-B307-49B6-9BF3-2D382838C5ED}" type="parTrans" cxnId="{AC9132C0-1B87-44D9-A919-47C9559FF441}">
      <dgm:prSet/>
      <dgm:spPr/>
      <dgm:t>
        <a:bodyPr/>
        <a:lstStyle/>
        <a:p>
          <a:endParaRPr lang="en-US"/>
        </a:p>
      </dgm:t>
    </dgm:pt>
    <dgm:pt modelId="{7878CFE7-C6B5-4852-BC56-D980FE90983E}" type="sibTrans" cxnId="{AC9132C0-1B87-44D9-A919-47C9559FF441}">
      <dgm:prSet/>
      <dgm:spPr/>
      <dgm:t>
        <a:bodyPr/>
        <a:lstStyle/>
        <a:p>
          <a:endParaRPr lang="en-US"/>
        </a:p>
      </dgm:t>
    </dgm:pt>
    <dgm:pt modelId="{C306869D-0426-4417-8A53-3F52956DD4E7}" type="pres">
      <dgm:prSet presAssocID="{68BF5C77-5EC5-4500-ABAE-A41D19B3CB45}" presName="root" presStyleCnt="0">
        <dgm:presLayoutVars>
          <dgm:dir/>
          <dgm:resizeHandles val="exact"/>
        </dgm:presLayoutVars>
      </dgm:prSet>
      <dgm:spPr/>
    </dgm:pt>
    <dgm:pt modelId="{14B2296F-A2A9-47A6-B7DC-3C4462F53703}" type="pres">
      <dgm:prSet presAssocID="{2EB20A17-9C31-4D83-9E9E-1F52508FC08B}" presName="compNode" presStyleCnt="0"/>
      <dgm:spPr/>
    </dgm:pt>
    <dgm:pt modelId="{B078E80D-DDBE-4EF6-80EB-287AFA78A641}" type="pres">
      <dgm:prSet presAssocID="{2EB20A17-9C31-4D83-9E9E-1F52508FC08B}" presName="bgRect" presStyleLbl="bgShp" presStyleIdx="0" presStyleCnt="2"/>
      <dgm:spPr/>
    </dgm:pt>
    <dgm:pt modelId="{CCEFD08C-30E2-4531-8D1D-E2C96D9E2E41}" type="pres">
      <dgm:prSet presAssocID="{2EB20A17-9C31-4D83-9E9E-1F52508FC0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ld"/>
        </a:ext>
      </dgm:extLst>
    </dgm:pt>
    <dgm:pt modelId="{169E7A15-C87E-4BA8-9497-7AF2CCBEEC49}" type="pres">
      <dgm:prSet presAssocID="{2EB20A17-9C31-4D83-9E9E-1F52508FC08B}" presName="spaceRect" presStyleCnt="0"/>
      <dgm:spPr/>
    </dgm:pt>
    <dgm:pt modelId="{4DD8EB8A-61F3-4C57-AADB-BB0421EC1452}" type="pres">
      <dgm:prSet presAssocID="{2EB20A17-9C31-4D83-9E9E-1F52508FC08B}" presName="parTx" presStyleLbl="revTx" presStyleIdx="0" presStyleCnt="2">
        <dgm:presLayoutVars>
          <dgm:chMax val="0"/>
          <dgm:chPref val="0"/>
        </dgm:presLayoutVars>
      </dgm:prSet>
      <dgm:spPr/>
    </dgm:pt>
    <dgm:pt modelId="{4327A95E-C36F-49D1-B61D-F1CD8BF7B96C}" type="pres">
      <dgm:prSet presAssocID="{4EFA9DFB-CAFF-4352-AD1C-4194A93E490A}" presName="sibTrans" presStyleCnt="0"/>
      <dgm:spPr/>
    </dgm:pt>
    <dgm:pt modelId="{44CE04BE-A837-47D0-8720-AB6CF508DDF1}" type="pres">
      <dgm:prSet presAssocID="{2CC7AC92-E7FC-47E2-9BDC-C5553EA08724}" presName="compNode" presStyleCnt="0"/>
      <dgm:spPr/>
    </dgm:pt>
    <dgm:pt modelId="{5483CCB2-8FC0-477D-A822-E3BBB8CAC2AC}" type="pres">
      <dgm:prSet presAssocID="{2CC7AC92-E7FC-47E2-9BDC-C5553EA08724}" presName="bgRect" presStyleLbl="bgShp" presStyleIdx="1" presStyleCnt="2"/>
      <dgm:spPr/>
    </dgm:pt>
    <dgm:pt modelId="{14268417-DD73-4F0A-BD2D-FBE7B128EC8B}" type="pres">
      <dgm:prSet presAssocID="{2CC7AC92-E7FC-47E2-9BDC-C5553EA087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287D3C2-58FF-46FA-8748-546CC4091FD9}" type="pres">
      <dgm:prSet presAssocID="{2CC7AC92-E7FC-47E2-9BDC-C5553EA08724}" presName="spaceRect" presStyleCnt="0"/>
      <dgm:spPr/>
    </dgm:pt>
    <dgm:pt modelId="{616B4BE1-721E-406F-89C3-DE0AC3018BB5}" type="pres">
      <dgm:prSet presAssocID="{2CC7AC92-E7FC-47E2-9BDC-C5553EA08724}" presName="parTx" presStyleLbl="revTx" presStyleIdx="1" presStyleCnt="2">
        <dgm:presLayoutVars>
          <dgm:chMax val="0"/>
          <dgm:chPref val="0"/>
        </dgm:presLayoutVars>
      </dgm:prSet>
      <dgm:spPr/>
    </dgm:pt>
  </dgm:ptLst>
  <dgm:cxnLst>
    <dgm:cxn modelId="{0A275360-A5CF-4A01-BDA9-0353808BC739}" srcId="{68BF5C77-5EC5-4500-ABAE-A41D19B3CB45}" destId="{2EB20A17-9C31-4D83-9E9E-1F52508FC08B}" srcOrd="0" destOrd="0" parTransId="{590D8F21-022F-4223-AA88-00808FFC9A46}" sibTransId="{4EFA9DFB-CAFF-4352-AD1C-4194A93E490A}"/>
    <dgm:cxn modelId="{7C236147-16AF-4F51-A0AE-E5838764C506}" type="presOf" srcId="{2CC7AC92-E7FC-47E2-9BDC-C5553EA08724}" destId="{616B4BE1-721E-406F-89C3-DE0AC3018BB5}" srcOrd="0" destOrd="0" presId="urn:microsoft.com/office/officeart/2018/2/layout/IconVerticalSolidList"/>
    <dgm:cxn modelId="{AC9132C0-1B87-44D9-A919-47C9559FF441}" srcId="{68BF5C77-5EC5-4500-ABAE-A41D19B3CB45}" destId="{2CC7AC92-E7FC-47E2-9BDC-C5553EA08724}" srcOrd="1" destOrd="0" parTransId="{12C8C3AD-B307-49B6-9BF3-2D382838C5ED}" sibTransId="{7878CFE7-C6B5-4852-BC56-D980FE90983E}"/>
    <dgm:cxn modelId="{9E2B45D0-5022-4373-9510-B71D99DEB62F}" type="presOf" srcId="{2EB20A17-9C31-4D83-9E9E-1F52508FC08B}" destId="{4DD8EB8A-61F3-4C57-AADB-BB0421EC1452}" srcOrd="0" destOrd="0" presId="urn:microsoft.com/office/officeart/2018/2/layout/IconVerticalSolidList"/>
    <dgm:cxn modelId="{179A51F5-7E0F-4276-A62A-648AB4A3F215}" type="presOf" srcId="{68BF5C77-5EC5-4500-ABAE-A41D19B3CB45}" destId="{C306869D-0426-4417-8A53-3F52956DD4E7}" srcOrd="0" destOrd="0" presId="urn:microsoft.com/office/officeart/2018/2/layout/IconVerticalSolidList"/>
    <dgm:cxn modelId="{9F01D978-E09A-474B-A269-0218DAE6B6C0}" type="presParOf" srcId="{C306869D-0426-4417-8A53-3F52956DD4E7}" destId="{14B2296F-A2A9-47A6-B7DC-3C4462F53703}" srcOrd="0" destOrd="0" presId="urn:microsoft.com/office/officeart/2018/2/layout/IconVerticalSolidList"/>
    <dgm:cxn modelId="{0D0702FF-71CD-4031-85BF-92824182273A}" type="presParOf" srcId="{14B2296F-A2A9-47A6-B7DC-3C4462F53703}" destId="{B078E80D-DDBE-4EF6-80EB-287AFA78A641}" srcOrd="0" destOrd="0" presId="urn:microsoft.com/office/officeart/2018/2/layout/IconVerticalSolidList"/>
    <dgm:cxn modelId="{C01377FD-69BF-4077-8D02-5E21B121AA22}" type="presParOf" srcId="{14B2296F-A2A9-47A6-B7DC-3C4462F53703}" destId="{CCEFD08C-30E2-4531-8D1D-E2C96D9E2E41}" srcOrd="1" destOrd="0" presId="urn:microsoft.com/office/officeart/2018/2/layout/IconVerticalSolidList"/>
    <dgm:cxn modelId="{8F222F9D-0BFC-4286-80BE-3601FE3A5B76}" type="presParOf" srcId="{14B2296F-A2A9-47A6-B7DC-3C4462F53703}" destId="{169E7A15-C87E-4BA8-9497-7AF2CCBEEC49}" srcOrd="2" destOrd="0" presId="urn:microsoft.com/office/officeart/2018/2/layout/IconVerticalSolidList"/>
    <dgm:cxn modelId="{2BEDA237-2F77-4C8A-AF36-134FB30652FE}" type="presParOf" srcId="{14B2296F-A2A9-47A6-B7DC-3C4462F53703}" destId="{4DD8EB8A-61F3-4C57-AADB-BB0421EC1452}" srcOrd="3" destOrd="0" presId="urn:microsoft.com/office/officeart/2018/2/layout/IconVerticalSolidList"/>
    <dgm:cxn modelId="{AD2A00D8-7EEF-4AB9-8BA8-7D046122794C}" type="presParOf" srcId="{C306869D-0426-4417-8A53-3F52956DD4E7}" destId="{4327A95E-C36F-49D1-B61D-F1CD8BF7B96C}" srcOrd="1" destOrd="0" presId="urn:microsoft.com/office/officeart/2018/2/layout/IconVerticalSolidList"/>
    <dgm:cxn modelId="{224C3918-47A2-4A5E-B81F-439286A690CA}" type="presParOf" srcId="{C306869D-0426-4417-8A53-3F52956DD4E7}" destId="{44CE04BE-A837-47D0-8720-AB6CF508DDF1}" srcOrd="2" destOrd="0" presId="urn:microsoft.com/office/officeart/2018/2/layout/IconVerticalSolidList"/>
    <dgm:cxn modelId="{38B39B14-8616-4258-9BEF-CA84A197F45A}" type="presParOf" srcId="{44CE04BE-A837-47D0-8720-AB6CF508DDF1}" destId="{5483CCB2-8FC0-477D-A822-E3BBB8CAC2AC}" srcOrd="0" destOrd="0" presId="urn:microsoft.com/office/officeart/2018/2/layout/IconVerticalSolidList"/>
    <dgm:cxn modelId="{50E46F47-5BAE-4FBE-9046-F67744F88FED}" type="presParOf" srcId="{44CE04BE-A837-47D0-8720-AB6CF508DDF1}" destId="{14268417-DD73-4F0A-BD2D-FBE7B128EC8B}" srcOrd="1" destOrd="0" presId="urn:microsoft.com/office/officeart/2018/2/layout/IconVerticalSolidList"/>
    <dgm:cxn modelId="{03131644-A4F4-465E-9C04-A6C85F8437D6}" type="presParOf" srcId="{44CE04BE-A837-47D0-8720-AB6CF508DDF1}" destId="{4287D3C2-58FF-46FA-8748-546CC4091FD9}" srcOrd="2" destOrd="0" presId="urn:microsoft.com/office/officeart/2018/2/layout/IconVerticalSolidList"/>
    <dgm:cxn modelId="{AD1BA60F-6DE8-4767-AF54-647F036F0B2C}" type="presParOf" srcId="{44CE04BE-A837-47D0-8720-AB6CF508DDF1}" destId="{616B4BE1-721E-406F-89C3-DE0AC3018B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1D4E07-B314-434E-8716-7903FC4BAE0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C1A547F-2F57-4BDC-96E0-B5E90E6680D6}">
      <dgm:prSet/>
      <dgm:spPr/>
      <dgm:t>
        <a:bodyPr/>
        <a:lstStyle/>
        <a:p>
          <a:r>
            <a:rPr lang="en-US"/>
            <a:t>The Keystore Monitor allows a tenant administrator to manage the tenant keystore and its entries (X.509 certificates and key pairs).</a:t>
          </a:r>
        </a:p>
      </dgm:t>
    </dgm:pt>
    <dgm:pt modelId="{1688EDA5-9661-4AAE-A749-C92FE8B45314}" type="parTrans" cxnId="{E2691017-457F-4E2A-93E2-B8BE5AC4537A}">
      <dgm:prSet/>
      <dgm:spPr/>
      <dgm:t>
        <a:bodyPr/>
        <a:lstStyle/>
        <a:p>
          <a:endParaRPr lang="en-US"/>
        </a:p>
      </dgm:t>
    </dgm:pt>
    <dgm:pt modelId="{5773623C-D856-4C31-91F5-2242F16C5C87}" type="sibTrans" cxnId="{E2691017-457F-4E2A-93E2-B8BE5AC4537A}">
      <dgm:prSet/>
      <dgm:spPr/>
      <dgm:t>
        <a:bodyPr/>
        <a:lstStyle/>
        <a:p>
          <a:endParaRPr lang="en-US"/>
        </a:p>
      </dgm:t>
    </dgm:pt>
    <dgm:pt modelId="{83257195-B659-4AF4-94A7-61A5E6B95CD0}">
      <dgm:prSet/>
      <dgm:spPr/>
      <dgm:t>
        <a:bodyPr/>
        <a:lstStyle/>
        <a:p>
          <a:r>
            <a:rPr lang="en-US" b="0" i="0"/>
            <a:t>A keystore typically contains entries that belong to the tenant administrator (customer) and entries that are owned by SAP. Each entry is uniquely identified by an alias.</a:t>
          </a:r>
          <a:endParaRPr lang="en-US"/>
        </a:p>
      </dgm:t>
    </dgm:pt>
    <dgm:pt modelId="{1B82D048-BACB-4903-9D14-E78D1A185C15}" type="parTrans" cxnId="{C5EAD969-F4DE-4B67-BD53-57B0393E6BB4}">
      <dgm:prSet/>
      <dgm:spPr/>
      <dgm:t>
        <a:bodyPr/>
        <a:lstStyle/>
        <a:p>
          <a:endParaRPr lang="en-US"/>
        </a:p>
      </dgm:t>
    </dgm:pt>
    <dgm:pt modelId="{53BC49B2-9C76-4C29-BECF-4EFC2F4439BE}" type="sibTrans" cxnId="{C5EAD969-F4DE-4B67-BD53-57B0393E6BB4}">
      <dgm:prSet/>
      <dgm:spPr/>
      <dgm:t>
        <a:bodyPr/>
        <a:lstStyle/>
        <a:p>
          <a:endParaRPr lang="en-US"/>
        </a:p>
      </dgm:t>
    </dgm:pt>
    <dgm:pt modelId="{DD4AA375-1AFC-4DED-AC2A-2DE06C5CC1BB}">
      <dgm:prSet/>
      <dgm:spPr/>
      <dgm:t>
        <a:bodyPr/>
        <a:lstStyle/>
        <a:p>
          <a:r>
            <a:rPr lang="en-US" b="0" i="0"/>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US"/>
        </a:p>
      </dgm:t>
    </dgm:pt>
    <dgm:pt modelId="{FA782171-44D7-4F25-96D1-896E39943E6C}" type="parTrans" cxnId="{CB252041-FD5E-4D09-8CF9-43F71BBEFBBE}">
      <dgm:prSet/>
      <dgm:spPr/>
      <dgm:t>
        <a:bodyPr/>
        <a:lstStyle/>
        <a:p>
          <a:endParaRPr lang="en-US"/>
        </a:p>
      </dgm:t>
    </dgm:pt>
    <dgm:pt modelId="{4794FF23-0E4B-40A1-B3B4-2E10A38B17CD}" type="sibTrans" cxnId="{CB252041-FD5E-4D09-8CF9-43F71BBEFBBE}">
      <dgm:prSet/>
      <dgm:spPr/>
      <dgm:t>
        <a:bodyPr/>
        <a:lstStyle/>
        <a:p>
          <a:endParaRPr lang="en-US"/>
        </a:p>
      </dgm:t>
    </dgm:pt>
    <dgm:pt modelId="{2F342856-7001-4D88-837A-A13736284E41}" type="pres">
      <dgm:prSet presAssocID="{841D4E07-B314-434E-8716-7903FC4BAE00}" presName="linear" presStyleCnt="0">
        <dgm:presLayoutVars>
          <dgm:animLvl val="lvl"/>
          <dgm:resizeHandles val="exact"/>
        </dgm:presLayoutVars>
      </dgm:prSet>
      <dgm:spPr/>
    </dgm:pt>
    <dgm:pt modelId="{91BAC8CF-D771-453E-A7E4-855136AD7BE2}" type="pres">
      <dgm:prSet presAssocID="{EC1A547F-2F57-4BDC-96E0-B5E90E6680D6}" presName="parentText" presStyleLbl="node1" presStyleIdx="0" presStyleCnt="3">
        <dgm:presLayoutVars>
          <dgm:chMax val="0"/>
          <dgm:bulletEnabled val="1"/>
        </dgm:presLayoutVars>
      </dgm:prSet>
      <dgm:spPr/>
    </dgm:pt>
    <dgm:pt modelId="{9A7A0589-15B8-4BEF-99C6-A750EC3B37E5}" type="pres">
      <dgm:prSet presAssocID="{5773623C-D856-4C31-91F5-2242F16C5C87}" presName="spacer" presStyleCnt="0"/>
      <dgm:spPr/>
    </dgm:pt>
    <dgm:pt modelId="{E23F3C3F-CA21-4A30-975E-A7B8DDBD811B}" type="pres">
      <dgm:prSet presAssocID="{83257195-B659-4AF4-94A7-61A5E6B95CD0}" presName="parentText" presStyleLbl="node1" presStyleIdx="1" presStyleCnt="3">
        <dgm:presLayoutVars>
          <dgm:chMax val="0"/>
          <dgm:bulletEnabled val="1"/>
        </dgm:presLayoutVars>
      </dgm:prSet>
      <dgm:spPr/>
    </dgm:pt>
    <dgm:pt modelId="{8BF939A8-6486-43D7-8553-89EBFA12E7E4}" type="pres">
      <dgm:prSet presAssocID="{53BC49B2-9C76-4C29-BECF-4EFC2F4439BE}" presName="spacer" presStyleCnt="0"/>
      <dgm:spPr/>
    </dgm:pt>
    <dgm:pt modelId="{7952CAB6-6B66-4A24-9E52-5C88DE5B3D4E}" type="pres">
      <dgm:prSet presAssocID="{DD4AA375-1AFC-4DED-AC2A-2DE06C5CC1BB}" presName="parentText" presStyleLbl="node1" presStyleIdx="2" presStyleCnt="3">
        <dgm:presLayoutVars>
          <dgm:chMax val="0"/>
          <dgm:bulletEnabled val="1"/>
        </dgm:presLayoutVars>
      </dgm:prSet>
      <dgm:spPr/>
    </dgm:pt>
  </dgm:ptLst>
  <dgm:cxnLst>
    <dgm:cxn modelId="{3372940B-C6AA-4756-8E2C-48CDF4956E02}" type="presOf" srcId="{DD4AA375-1AFC-4DED-AC2A-2DE06C5CC1BB}" destId="{7952CAB6-6B66-4A24-9E52-5C88DE5B3D4E}" srcOrd="0" destOrd="0" presId="urn:microsoft.com/office/officeart/2005/8/layout/vList2"/>
    <dgm:cxn modelId="{E2691017-457F-4E2A-93E2-B8BE5AC4537A}" srcId="{841D4E07-B314-434E-8716-7903FC4BAE00}" destId="{EC1A547F-2F57-4BDC-96E0-B5E90E6680D6}" srcOrd="0" destOrd="0" parTransId="{1688EDA5-9661-4AAE-A749-C92FE8B45314}" sibTransId="{5773623C-D856-4C31-91F5-2242F16C5C87}"/>
    <dgm:cxn modelId="{0628063F-AE56-4247-B7D7-3A0D538260D7}" type="presOf" srcId="{83257195-B659-4AF4-94A7-61A5E6B95CD0}" destId="{E23F3C3F-CA21-4A30-975E-A7B8DDBD811B}" srcOrd="0" destOrd="0" presId="urn:microsoft.com/office/officeart/2005/8/layout/vList2"/>
    <dgm:cxn modelId="{CB252041-FD5E-4D09-8CF9-43F71BBEFBBE}" srcId="{841D4E07-B314-434E-8716-7903FC4BAE00}" destId="{DD4AA375-1AFC-4DED-AC2A-2DE06C5CC1BB}" srcOrd="2" destOrd="0" parTransId="{FA782171-44D7-4F25-96D1-896E39943E6C}" sibTransId="{4794FF23-0E4B-40A1-B3B4-2E10A38B17CD}"/>
    <dgm:cxn modelId="{C5EAD969-F4DE-4B67-BD53-57B0393E6BB4}" srcId="{841D4E07-B314-434E-8716-7903FC4BAE00}" destId="{83257195-B659-4AF4-94A7-61A5E6B95CD0}" srcOrd="1" destOrd="0" parTransId="{1B82D048-BACB-4903-9D14-E78D1A185C15}" sibTransId="{53BC49B2-9C76-4C29-BECF-4EFC2F4439BE}"/>
    <dgm:cxn modelId="{C30077BD-8F12-4E44-AF3E-14BE821AD700}" type="presOf" srcId="{841D4E07-B314-434E-8716-7903FC4BAE00}" destId="{2F342856-7001-4D88-837A-A13736284E41}" srcOrd="0" destOrd="0" presId="urn:microsoft.com/office/officeart/2005/8/layout/vList2"/>
    <dgm:cxn modelId="{06FAB5D6-0BD7-421C-AE64-02E7A14F7F14}" type="presOf" srcId="{EC1A547F-2F57-4BDC-96E0-B5E90E6680D6}" destId="{91BAC8CF-D771-453E-A7E4-855136AD7BE2}" srcOrd="0" destOrd="0" presId="urn:microsoft.com/office/officeart/2005/8/layout/vList2"/>
    <dgm:cxn modelId="{6F47DDCE-7284-4C62-A5EB-E76C9BE258F5}" type="presParOf" srcId="{2F342856-7001-4D88-837A-A13736284E41}" destId="{91BAC8CF-D771-453E-A7E4-855136AD7BE2}" srcOrd="0" destOrd="0" presId="urn:microsoft.com/office/officeart/2005/8/layout/vList2"/>
    <dgm:cxn modelId="{5AB8D51F-E1EA-4AD5-92EC-3E9E0835E8E9}" type="presParOf" srcId="{2F342856-7001-4D88-837A-A13736284E41}" destId="{9A7A0589-15B8-4BEF-99C6-A750EC3B37E5}" srcOrd="1" destOrd="0" presId="urn:microsoft.com/office/officeart/2005/8/layout/vList2"/>
    <dgm:cxn modelId="{2B8F2396-093C-4D64-88DF-3DF47D724BD5}" type="presParOf" srcId="{2F342856-7001-4D88-837A-A13736284E41}" destId="{E23F3C3F-CA21-4A30-975E-A7B8DDBD811B}" srcOrd="2" destOrd="0" presId="urn:microsoft.com/office/officeart/2005/8/layout/vList2"/>
    <dgm:cxn modelId="{2D2F696B-4755-4029-BF6A-55AE883E8949}" type="presParOf" srcId="{2F342856-7001-4D88-837A-A13736284E41}" destId="{8BF939A8-6486-43D7-8553-89EBFA12E7E4}" srcOrd="3" destOrd="0" presId="urn:microsoft.com/office/officeart/2005/8/layout/vList2"/>
    <dgm:cxn modelId="{83A7D267-002A-4975-8967-35959AFBDE47}" type="presParOf" srcId="{2F342856-7001-4D88-837A-A13736284E41}" destId="{7952CAB6-6B66-4A24-9E52-5C88DE5B3D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2DFDB0-2A0A-4DA7-8267-C8DC18559C5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F8A0729-466B-468C-B330-EE8E1C33D8E9}">
      <dgm:prSet/>
      <dgm:spPr/>
      <dgm:t>
        <a:bodyPr/>
        <a:lstStyle/>
        <a:p>
          <a:r>
            <a:rPr lang="en-US"/>
            <a:t>The Manage Stores section allows you to manage various temporary data storages on your tenant.</a:t>
          </a:r>
        </a:p>
      </dgm:t>
    </dgm:pt>
    <dgm:pt modelId="{F112BD3B-9CB2-4C7D-AF65-8E9EE9B1E35F}" type="parTrans" cxnId="{C56CC0CA-2A95-4627-A417-82CCC276D443}">
      <dgm:prSet/>
      <dgm:spPr/>
      <dgm:t>
        <a:bodyPr/>
        <a:lstStyle/>
        <a:p>
          <a:endParaRPr lang="en-US"/>
        </a:p>
      </dgm:t>
    </dgm:pt>
    <dgm:pt modelId="{1ADF76AB-24A8-4918-B2AA-B0193B228A14}" type="sibTrans" cxnId="{C56CC0CA-2A95-4627-A417-82CCC276D443}">
      <dgm:prSet/>
      <dgm:spPr/>
      <dgm:t>
        <a:bodyPr/>
        <a:lstStyle/>
        <a:p>
          <a:endParaRPr lang="en-US"/>
        </a:p>
      </dgm:t>
    </dgm:pt>
    <dgm:pt modelId="{30D1B54C-DC5B-40FE-8FA6-C969C282B6DC}">
      <dgm:prSet/>
      <dgm:spPr/>
      <dgm:t>
        <a:bodyPr/>
        <a:lstStyle/>
        <a:p>
          <a:r>
            <a:rPr lang="en-US"/>
            <a:t>Managing Data Stores</a:t>
          </a:r>
        </a:p>
      </dgm:t>
    </dgm:pt>
    <dgm:pt modelId="{48F38F19-265F-42B6-9A80-6A8DF362CFC0}" type="parTrans" cxnId="{18417888-DF8A-488C-B83B-4A0F52351315}">
      <dgm:prSet/>
      <dgm:spPr/>
      <dgm:t>
        <a:bodyPr/>
        <a:lstStyle/>
        <a:p>
          <a:endParaRPr lang="en-US"/>
        </a:p>
      </dgm:t>
    </dgm:pt>
    <dgm:pt modelId="{A3DD5DD7-FC40-4107-945D-37D9F5AA4269}" type="sibTrans" cxnId="{18417888-DF8A-488C-B83B-4A0F52351315}">
      <dgm:prSet/>
      <dgm:spPr/>
      <dgm:t>
        <a:bodyPr/>
        <a:lstStyle/>
        <a:p>
          <a:endParaRPr lang="en-US"/>
        </a:p>
      </dgm:t>
    </dgm:pt>
    <dgm:pt modelId="{BD4D7DA2-0017-4283-951E-2C69F06C0274}">
      <dgm:prSet/>
      <dgm:spPr/>
      <dgm:t>
        <a:bodyPr/>
        <a:lstStyle/>
        <a:p>
          <a:r>
            <a:rPr lang="en-US"/>
            <a:t>Managing Variables</a:t>
          </a:r>
        </a:p>
      </dgm:t>
    </dgm:pt>
    <dgm:pt modelId="{94BDB0E6-151E-4132-AC45-2F8A9469DEB4}" type="parTrans" cxnId="{0E63FE42-C8F0-4251-9F59-20634895BB3C}">
      <dgm:prSet/>
      <dgm:spPr/>
      <dgm:t>
        <a:bodyPr/>
        <a:lstStyle/>
        <a:p>
          <a:endParaRPr lang="en-US"/>
        </a:p>
      </dgm:t>
    </dgm:pt>
    <dgm:pt modelId="{9196C7A0-5789-4FE1-A56D-4FFBE36D1131}" type="sibTrans" cxnId="{0E63FE42-C8F0-4251-9F59-20634895BB3C}">
      <dgm:prSet/>
      <dgm:spPr/>
      <dgm:t>
        <a:bodyPr/>
        <a:lstStyle/>
        <a:p>
          <a:endParaRPr lang="en-US"/>
        </a:p>
      </dgm:t>
    </dgm:pt>
    <dgm:pt modelId="{C5C5888B-1FAE-4E65-BE2E-72502268F23C}">
      <dgm:prSet/>
      <dgm:spPr/>
      <dgm:t>
        <a:bodyPr/>
        <a:lstStyle/>
        <a:p>
          <a:r>
            <a:rPr lang="en-US"/>
            <a:t>Managing Message Queues</a:t>
          </a:r>
        </a:p>
      </dgm:t>
    </dgm:pt>
    <dgm:pt modelId="{56B82EF2-1386-4BD8-9413-68F56C27CE85}" type="parTrans" cxnId="{C0AA31FB-FFE1-4635-8426-AD6209E70308}">
      <dgm:prSet/>
      <dgm:spPr/>
      <dgm:t>
        <a:bodyPr/>
        <a:lstStyle/>
        <a:p>
          <a:endParaRPr lang="en-US"/>
        </a:p>
      </dgm:t>
    </dgm:pt>
    <dgm:pt modelId="{24C6DCC3-BDBA-480C-9F68-E651A24F4BD8}" type="sibTrans" cxnId="{C0AA31FB-FFE1-4635-8426-AD6209E70308}">
      <dgm:prSet/>
      <dgm:spPr/>
      <dgm:t>
        <a:bodyPr/>
        <a:lstStyle/>
        <a:p>
          <a:endParaRPr lang="en-US"/>
        </a:p>
      </dgm:t>
    </dgm:pt>
    <dgm:pt modelId="{5C201812-63CE-4EA1-BD88-4BE9E6512A44}">
      <dgm:prSet/>
      <dgm:spPr/>
      <dgm:t>
        <a:bodyPr/>
        <a:lstStyle/>
        <a:p>
          <a:r>
            <a:rPr lang="en-US"/>
            <a:t>Managing Number Ranges</a:t>
          </a:r>
        </a:p>
      </dgm:t>
    </dgm:pt>
    <dgm:pt modelId="{87CDAD55-F327-49D1-8530-4DCC55DEA27D}" type="parTrans" cxnId="{E19950ED-4721-4EAE-B36A-6E58423D56D9}">
      <dgm:prSet/>
      <dgm:spPr/>
      <dgm:t>
        <a:bodyPr/>
        <a:lstStyle/>
        <a:p>
          <a:endParaRPr lang="en-US"/>
        </a:p>
      </dgm:t>
    </dgm:pt>
    <dgm:pt modelId="{E2FDCCE8-828E-4979-9A09-98E00BB92D06}" type="sibTrans" cxnId="{E19950ED-4721-4EAE-B36A-6E58423D56D9}">
      <dgm:prSet/>
      <dgm:spPr/>
      <dgm:t>
        <a:bodyPr/>
        <a:lstStyle/>
        <a:p>
          <a:endParaRPr lang="en-US"/>
        </a:p>
      </dgm:t>
    </dgm:pt>
    <dgm:pt modelId="{1631727D-683E-430A-A8C0-6931B3A34DB1}" type="pres">
      <dgm:prSet presAssocID="{092DFDB0-2A0A-4DA7-8267-C8DC18559C59}" presName="linear" presStyleCnt="0">
        <dgm:presLayoutVars>
          <dgm:animLvl val="lvl"/>
          <dgm:resizeHandles val="exact"/>
        </dgm:presLayoutVars>
      </dgm:prSet>
      <dgm:spPr/>
    </dgm:pt>
    <dgm:pt modelId="{9BC72798-C07F-449A-9F6B-1978590453AA}" type="pres">
      <dgm:prSet presAssocID="{FF8A0729-466B-468C-B330-EE8E1C33D8E9}" presName="parentText" presStyleLbl="node1" presStyleIdx="0" presStyleCnt="5">
        <dgm:presLayoutVars>
          <dgm:chMax val="0"/>
          <dgm:bulletEnabled val="1"/>
        </dgm:presLayoutVars>
      </dgm:prSet>
      <dgm:spPr/>
    </dgm:pt>
    <dgm:pt modelId="{59F221A5-6AC2-48DE-AC5B-CEA5B313A416}" type="pres">
      <dgm:prSet presAssocID="{1ADF76AB-24A8-4918-B2AA-B0193B228A14}" presName="spacer" presStyleCnt="0"/>
      <dgm:spPr/>
    </dgm:pt>
    <dgm:pt modelId="{FF40FEE4-B33C-47B0-A0B9-3B0E5AF61692}" type="pres">
      <dgm:prSet presAssocID="{30D1B54C-DC5B-40FE-8FA6-C969C282B6DC}" presName="parentText" presStyleLbl="node1" presStyleIdx="1" presStyleCnt="5">
        <dgm:presLayoutVars>
          <dgm:chMax val="0"/>
          <dgm:bulletEnabled val="1"/>
        </dgm:presLayoutVars>
      </dgm:prSet>
      <dgm:spPr/>
    </dgm:pt>
    <dgm:pt modelId="{4D625E68-6FCB-4AEA-A9EF-03D876EDB76E}" type="pres">
      <dgm:prSet presAssocID="{A3DD5DD7-FC40-4107-945D-37D9F5AA4269}" presName="spacer" presStyleCnt="0"/>
      <dgm:spPr/>
    </dgm:pt>
    <dgm:pt modelId="{39B8E777-4694-4636-AF85-F2E9C180B4F7}" type="pres">
      <dgm:prSet presAssocID="{BD4D7DA2-0017-4283-951E-2C69F06C0274}" presName="parentText" presStyleLbl="node1" presStyleIdx="2" presStyleCnt="5">
        <dgm:presLayoutVars>
          <dgm:chMax val="0"/>
          <dgm:bulletEnabled val="1"/>
        </dgm:presLayoutVars>
      </dgm:prSet>
      <dgm:spPr/>
    </dgm:pt>
    <dgm:pt modelId="{2A58687A-D2BB-43BE-A2EF-010F44772CA0}" type="pres">
      <dgm:prSet presAssocID="{9196C7A0-5789-4FE1-A56D-4FFBE36D1131}" presName="spacer" presStyleCnt="0"/>
      <dgm:spPr/>
    </dgm:pt>
    <dgm:pt modelId="{8A473870-36F7-4DDF-9CED-5973F93AB63C}" type="pres">
      <dgm:prSet presAssocID="{C5C5888B-1FAE-4E65-BE2E-72502268F23C}" presName="parentText" presStyleLbl="node1" presStyleIdx="3" presStyleCnt="5">
        <dgm:presLayoutVars>
          <dgm:chMax val="0"/>
          <dgm:bulletEnabled val="1"/>
        </dgm:presLayoutVars>
      </dgm:prSet>
      <dgm:spPr/>
    </dgm:pt>
    <dgm:pt modelId="{1D1CD5B0-998D-4CCF-86E7-4E7757B375DC}" type="pres">
      <dgm:prSet presAssocID="{24C6DCC3-BDBA-480C-9F68-E651A24F4BD8}" presName="spacer" presStyleCnt="0"/>
      <dgm:spPr/>
    </dgm:pt>
    <dgm:pt modelId="{8F83668A-FB9C-4BD2-A5DE-CA00D8221FDF}" type="pres">
      <dgm:prSet presAssocID="{5C201812-63CE-4EA1-BD88-4BE9E6512A44}" presName="parentText" presStyleLbl="node1" presStyleIdx="4" presStyleCnt="5">
        <dgm:presLayoutVars>
          <dgm:chMax val="0"/>
          <dgm:bulletEnabled val="1"/>
        </dgm:presLayoutVars>
      </dgm:prSet>
      <dgm:spPr/>
    </dgm:pt>
  </dgm:ptLst>
  <dgm:cxnLst>
    <dgm:cxn modelId="{5D992507-CB95-40D0-9D91-B96E7D3C5438}" type="presOf" srcId="{5C201812-63CE-4EA1-BD88-4BE9E6512A44}" destId="{8F83668A-FB9C-4BD2-A5DE-CA00D8221FDF}" srcOrd="0" destOrd="0" presId="urn:microsoft.com/office/officeart/2005/8/layout/vList2"/>
    <dgm:cxn modelId="{967DF439-5986-49A1-9B07-3A032ACC4BEB}" type="presOf" srcId="{BD4D7DA2-0017-4283-951E-2C69F06C0274}" destId="{39B8E777-4694-4636-AF85-F2E9C180B4F7}" srcOrd="0" destOrd="0" presId="urn:microsoft.com/office/officeart/2005/8/layout/vList2"/>
    <dgm:cxn modelId="{0E63FE42-C8F0-4251-9F59-20634895BB3C}" srcId="{092DFDB0-2A0A-4DA7-8267-C8DC18559C59}" destId="{BD4D7DA2-0017-4283-951E-2C69F06C0274}" srcOrd="2" destOrd="0" parTransId="{94BDB0E6-151E-4132-AC45-2F8A9469DEB4}" sibTransId="{9196C7A0-5789-4FE1-A56D-4FFBE36D1131}"/>
    <dgm:cxn modelId="{35415780-6EE9-40B5-A4F2-1911B39785E1}" type="presOf" srcId="{FF8A0729-466B-468C-B330-EE8E1C33D8E9}" destId="{9BC72798-C07F-449A-9F6B-1978590453AA}" srcOrd="0" destOrd="0" presId="urn:microsoft.com/office/officeart/2005/8/layout/vList2"/>
    <dgm:cxn modelId="{18417888-DF8A-488C-B83B-4A0F52351315}" srcId="{092DFDB0-2A0A-4DA7-8267-C8DC18559C59}" destId="{30D1B54C-DC5B-40FE-8FA6-C969C282B6DC}" srcOrd="1" destOrd="0" parTransId="{48F38F19-265F-42B6-9A80-6A8DF362CFC0}" sibTransId="{A3DD5DD7-FC40-4107-945D-37D9F5AA4269}"/>
    <dgm:cxn modelId="{563013AA-722E-48B4-8217-255B0771595E}" type="presOf" srcId="{C5C5888B-1FAE-4E65-BE2E-72502268F23C}" destId="{8A473870-36F7-4DDF-9CED-5973F93AB63C}" srcOrd="0" destOrd="0" presId="urn:microsoft.com/office/officeart/2005/8/layout/vList2"/>
    <dgm:cxn modelId="{B9841DC0-8119-4837-89CB-3C42365DEB59}" type="presOf" srcId="{092DFDB0-2A0A-4DA7-8267-C8DC18559C59}" destId="{1631727D-683E-430A-A8C0-6931B3A34DB1}" srcOrd="0" destOrd="0" presId="urn:microsoft.com/office/officeart/2005/8/layout/vList2"/>
    <dgm:cxn modelId="{C56CC0CA-2A95-4627-A417-82CCC276D443}" srcId="{092DFDB0-2A0A-4DA7-8267-C8DC18559C59}" destId="{FF8A0729-466B-468C-B330-EE8E1C33D8E9}" srcOrd="0" destOrd="0" parTransId="{F112BD3B-9CB2-4C7D-AF65-8E9EE9B1E35F}" sibTransId="{1ADF76AB-24A8-4918-B2AA-B0193B228A14}"/>
    <dgm:cxn modelId="{E19950ED-4721-4EAE-B36A-6E58423D56D9}" srcId="{092DFDB0-2A0A-4DA7-8267-C8DC18559C59}" destId="{5C201812-63CE-4EA1-BD88-4BE9E6512A44}" srcOrd="4" destOrd="0" parTransId="{87CDAD55-F327-49D1-8530-4DCC55DEA27D}" sibTransId="{E2FDCCE8-828E-4979-9A09-98E00BB92D06}"/>
    <dgm:cxn modelId="{C0AA31FB-FFE1-4635-8426-AD6209E70308}" srcId="{092DFDB0-2A0A-4DA7-8267-C8DC18559C59}" destId="{C5C5888B-1FAE-4E65-BE2E-72502268F23C}" srcOrd="3" destOrd="0" parTransId="{56B82EF2-1386-4BD8-9413-68F56C27CE85}" sibTransId="{24C6DCC3-BDBA-480C-9F68-E651A24F4BD8}"/>
    <dgm:cxn modelId="{36AF4BFF-B9B2-4603-8495-220677D09F35}" type="presOf" srcId="{30D1B54C-DC5B-40FE-8FA6-C969C282B6DC}" destId="{FF40FEE4-B33C-47B0-A0B9-3B0E5AF61692}" srcOrd="0" destOrd="0" presId="urn:microsoft.com/office/officeart/2005/8/layout/vList2"/>
    <dgm:cxn modelId="{9B9AF2F2-4248-4585-A1A4-CB584D7DF6D6}" type="presParOf" srcId="{1631727D-683E-430A-A8C0-6931B3A34DB1}" destId="{9BC72798-C07F-449A-9F6B-1978590453AA}" srcOrd="0" destOrd="0" presId="urn:microsoft.com/office/officeart/2005/8/layout/vList2"/>
    <dgm:cxn modelId="{0DF9F46E-9D58-4503-8479-B502B0C67B1D}" type="presParOf" srcId="{1631727D-683E-430A-A8C0-6931B3A34DB1}" destId="{59F221A5-6AC2-48DE-AC5B-CEA5B313A416}" srcOrd="1" destOrd="0" presId="urn:microsoft.com/office/officeart/2005/8/layout/vList2"/>
    <dgm:cxn modelId="{69995F08-B8C9-499B-B92D-2D7CA5098BC6}" type="presParOf" srcId="{1631727D-683E-430A-A8C0-6931B3A34DB1}" destId="{FF40FEE4-B33C-47B0-A0B9-3B0E5AF61692}" srcOrd="2" destOrd="0" presId="urn:microsoft.com/office/officeart/2005/8/layout/vList2"/>
    <dgm:cxn modelId="{94E35FFF-E792-4F70-AE65-F86B204E4C6A}" type="presParOf" srcId="{1631727D-683E-430A-A8C0-6931B3A34DB1}" destId="{4D625E68-6FCB-4AEA-A9EF-03D876EDB76E}" srcOrd="3" destOrd="0" presId="urn:microsoft.com/office/officeart/2005/8/layout/vList2"/>
    <dgm:cxn modelId="{95586BB9-4510-4B0A-9E72-34122D9C41A4}" type="presParOf" srcId="{1631727D-683E-430A-A8C0-6931B3A34DB1}" destId="{39B8E777-4694-4636-AF85-F2E9C180B4F7}" srcOrd="4" destOrd="0" presId="urn:microsoft.com/office/officeart/2005/8/layout/vList2"/>
    <dgm:cxn modelId="{7B012295-28BD-4DAB-BDC1-80C36D7D7431}" type="presParOf" srcId="{1631727D-683E-430A-A8C0-6931B3A34DB1}" destId="{2A58687A-D2BB-43BE-A2EF-010F44772CA0}" srcOrd="5" destOrd="0" presId="urn:microsoft.com/office/officeart/2005/8/layout/vList2"/>
    <dgm:cxn modelId="{FD7052E0-1F9D-4C05-A75E-A810C3D5119D}" type="presParOf" srcId="{1631727D-683E-430A-A8C0-6931B3A34DB1}" destId="{8A473870-36F7-4DDF-9CED-5973F93AB63C}" srcOrd="6" destOrd="0" presId="urn:microsoft.com/office/officeart/2005/8/layout/vList2"/>
    <dgm:cxn modelId="{57CF41D8-9481-4126-80A3-DAFFFAEABC79}" type="presParOf" srcId="{1631727D-683E-430A-A8C0-6931B3A34DB1}" destId="{1D1CD5B0-998D-4CCF-86E7-4E7757B375DC}" srcOrd="7" destOrd="0" presId="urn:microsoft.com/office/officeart/2005/8/layout/vList2"/>
    <dgm:cxn modelId="{CC15170B-B449-4F80-953E-18144BA3715E}" type="presParOf" srcId="{1631727D-683E-430A-A8C0-6931B3A34DB1}" destId="{8F83668A-FB9C-4BD2-A5DE-CA00D8221FD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CE51D4-B1F4-4D7C-912F-AE430BC70B9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D9F376F-7C30-40ED-8F6E-6FE19AA78F3C}">
      <dgm:prSet/>
      <dgm:spPr/>
      <dgm:t>
        <a:bodyPr/>
        <a:lstStyle/>
        <a:p>
          <a:r>
            <a:rPr lang="en-US" b="0" i="0"/>
            <a:t>Managing Data Store</a:t>
          </a:r>
          <a:endParaRPr lang="en-US"/>
        </a:p>
      </dgm:t>
    </dgm:pt>
    <dgm:pt modelId="{E319C3A0-6B00-413D-8C75-89FD918DFB42}" type="parTrans" cxnId="{D9A686A3-0BA4-4F78-B3FD-FE00A5608B02}">
      <dgm:prSet/>
      <dgm:spPr/>
      <dgm:t>
        <a:bodyPr/>
        <a:lstStyle/>
        <a:p>
          <a:endParaRPr lang="en-US"/>
        </a:p>
      </dgm:t>
    </dgm:pt>
    <dgm:pt modelId="{80950B93-57BA-49C3-A873-F76B67702BD9}" type="sibTrans" cxnId="{D9A686A3-0BA4-4F78-B3FD-FE00A5608B02}">
      <dgm:prSet/>
      <dgm:spPr/>
      <dgm:t>
        <a:bodyPr/>
        <a:lstStyle/>
        <a:p>
          <a:endParaRPr lang="en-US"/>
        </a:p>
      </dgm:t>
    </dgm:pt>
    <dgm:pt modelId="{400BE0FF-17EF-443E-8289-04B1526E6F33}">
      <dgm:prSet/>
      <dgm:spPr/>
      <dgm:t>
        <a:bodyPr/>
        <a:lstStyle/>
        <a:p>
          <a:r>
            <a:rPr lang="en-US" b="0" i="0"/>
            <a:t>The </a:t>
          </a:r>
          <a:r>
            <a:rPr lang="en-US" b="1" i="0"/>
            <a:t>Manage Stores</a:t>
          </a:r>
          <a:r>
            <a:rPr lang="en-US" b="0" i="0"/>
            <a:t> section provides an overview of storages on the tenant, which are temporarily used to persist data of different kind during message processing.</a:t>
          </a:r>
          <a:endParaRPr lang="en-US"/>
        </a:p>
      </dgm:t>
    </dgm:pt>
    <dgm:pt modelId="{04DBBC9B-CB54-49AA-9D8F-5E5A9717DD23}" type="parTrans" cxnId="{F526DE81-2D4F-4193-89DF-08D236A2EAD4}">
      <dgm:prSet/>
      <dgm:spPr/>
      <dgm:t>
        <a:bodyPr/>
        <a:lstStyle/>
        <a:p>
          <a:endParaRPr lang="en-US"/>
        </a:p>
      </dgm:t>
    </dgm:pt>
    <dgm:pt modelId="{6B74DF18-40B3-4CB7-A1AD-01D6771DBF27}" type="sibTrans" cxnId="{F526DE81-2D4F-4193-89DF-08D236A2EAD4}">
      <dgm:prSet/>
      <dgm:spPr/>
      <dgm:t>
        <a:bodyPr/>
        <a:lstStyle/>
        <a:p>
          <a:endParaRPr lang="en-US"/>
        </a:p>
      </dgm:t>
    </dgm:pt>
    <dgm:pt modelId="{75947ACE-BD13-4F25-9DA2-96CB8D4CED0F}" type="pres">
      <dgm:prSet presAssocID="{08CE51D4-B1F4-4D7C-912F-AE430BC70B9E}" presName="linear" presStyleCnt="0">
        <dgm:presLayoutVars>
          <dgm:animLvl val="lvl"/>
          <dgm:resizeHandles val="exact"/>
        </dgm:presLayoutVars>
      </dgm:prSet>
      <dgm:spPr/>
    </dgm:pt>
    <dgm:pt modelId="{A22ABBDF-AB8C-427F-8F3B-141BC9444305}" type="pres">
      <dgm:prSet presAssocID="{DD9F376F-7C30-40ED-8F6E-6FE19AA78F3C}" presName="parentText" presStyleLbl="node1" presStyleIdx="0" presStyleCnt="2">
        <dgm:presLayoutVars>
          <dgm:chMax val="0"/>
          <dgm:bulletEnabled val="1"/>
        </dgm:presLayoutVars>
      </dgm:prSet>
      <dgm:spPr/>
    </dgm:pt>
    <dgm:pt modelId="{F0B9FD04-8FF8-436E-A1FF-4AF416BCB219}" type="pres">
      <dgm:prSet presAssocID="{80950B93-57BA-49C3-A873-F76B67702BD9}" presName="spacer" presStyleCnt="0"/>
      <dgm:spPr/>
    </dgm:pt>
    <dgm:pt modelId="{FFD98158-2C7B-450C-8AF9-03302ACE7CB2}" type="pres">
      <dgm:prSet presAssocID="{400BE0FF-17EF-443E-8289-04B1526E6F33}" presName="parentText" presStyleLbl="node1" presStyleIdx="1" presStyleCnt="2">
        <dgm:presLayoutVars>
          <dgm:chMax val="0"/>
          <dgm:bulletEnabled val="1"/>
        </dgm:presLayoutVars>
      </dgm:prSet>
      <dgm:spPr/>
    </dgm:pt>
  </dgm:ptLst>
  <dgm:cxnLst>
    <dgm:cxn modelId="{E7908512-1838-4983-8DFD-6C662739500F}" type="presOf" srcId="{08CE51D4-B1F4-4D7C-912F-AE430BC70B9E}" destId="{75947ACE-BD13-4F25-9DA2-96CB8D4CED0F}" srcOrd="0" destOrd="0" presId="urn:microsoft.com/office/officeart/2005/8/layout/vList2"/>
    <dgm:cxn modelId="{F526DE81-2D4F-4193-89DF-08D236A2EAD4}" srcId="{08CE51D4-B1F4-4D7C-912F-AE430BC70B9E}" destId="{400BE0FF-17EF-443E-8289-04B1526E6F33}" srcOrd="1" destOrd="0" parTransId="{04DBBC9B-CB54-49AA-9D8F-5E5A9717DD23}" sibTransId="{6B74DF18-40B3-4CB7-A1AD-01D6771DBF27}"/>
    <dgm:cxn modelId="{D9A686A3-0BA4-4F78-B3FD-FE00A5608B02}" srcId="{08CE51D4-B1F4-4D7C-912F-AE430BC70B9E}" destId="{DD9F376F-7C30-40ED-8F6E-6FE19AA78F3C}" srcOrd="0" destOrd="0" parTransId="{E319C3A0-6B00-413D-8C75-89FD918DFB42}" sibTransId="{80950B93-57BA-49C3-A873-F76B67702BD9}"/>
    <dgm:cxn modelId="{563462C0-1814-4BC8-85E3-C484CF231A41}" type="presOf" srcId="{400BE0FF-17EF-443E-8289-04B1526E6F33}" destId="{FFD98158-2C7B-450C-8AF9-03302ACE7CB2}" srcOrd="0" destOrd="0" presId="urn:microsoft.com/office/officeart/2005/8/layout/vList2"/>
    <dgm:cxn modelId="{03F86ED5-F0CC-45AC-B58D-4747B26A4ABA}" type="presOf" srcId="{DD9F376F-7C30-40ED-8F6E-6FE19AA78F3C}" destId="{A22ABBDF-AB8C-427F-8F3B-141BC9444305}" srcOrd="0" destOrd="0" presId="urn:microsoft.com/office/officeart/2005/8/layout/vList2"/>
    <dgm:cxn modelId="{3D36C3E9-66D9-4AE2-B910-45CEF86F6A12}" type="presParOf" srcId="{75947ACE-BD13-4F25-9DA2-96CB8D4CED0F}" destId="{A22ABBDF-AB8C-427F-8F3B-141BC9444305}" srcOrd="0" destOrd="0" presId="urn:microsoft.com/office/officeart/2005/8/layout/vList2"/>
    <dgm:cxn modelId="{E2891639-06A5-4C88-9472-8F7F8E434EEE}" type="presParOf" srcId="{75947ACE-BD13-4F25-9DA2-96CB8D4CED0F}" destId="{F0B9FD04-8FF8-436E-A1FF-4AF416BCB219}" srcOrd="1" destOrd="0" presId="urn:microsoft.com/office/officeart/2005/8/layout/vList2"/>
    <dgm:cxn modelId="{68A827AC-EDE3-4315-BA93-548DBD46B428}" type="presParOf" srcId="{75947ACE-BD13-4F25-9DA2-96CB8D4CED0F}" destId="{FFD98158-2C7B-450C-8AF9-03302ACE7CB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9BC1A5-E004-4CED-A9A5-B84D7B4BD60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50AA3D9-6467-461F-BF8D-113774C2C085}">
      <dgm:prSet/>
      <dgm:spPr/>
      <dgm:t>
        <a:bodyPr/>
        <a:lstStyle/>
        <a:p>
          <a:r>
            <a:rPr lang="en-IN" b="0" i="0"/>
            <a:t>Managing Variables</a:t>
          </a:r>
          <a:endParaRPr lang="en-US"/>
        </a:p>
      </dgm:t>
    </dgm:pt>
    <dgm:pt modelId="{FAA550F1-A63B-4A83-8F94-BB3B74DF8C6C}" type="parTrans" cxnId="{BC1EE39B-1F25-4B62-B333-ED65A0BC291A}">
      <dgm:prSet/>
      <dgm:spPr/>
      <dgm:t>
        <a:bodyPr/>
        <a:lstStyle/>
        <a:p>
          <a:endParaRPr lang="en-US"/>
        </a:p>
      </dgm:t>
    </dgm:pt>
    <dgm:pt modelId="{8C422628-F05E-4CEB-8563-22794AD7E048}" type="sibTrans" cxnId="{BC1EE39B-1F25-4B62-B333-ED65A0BC291A}">
      <dgm:prSet/>
      <dgm:spPr/>
      <dgm:t>
        <a:bodyPr/>
        <a:lstStyle/>
        <a:p>
          <a:endParaRPr lang="en-US"/>
        </a:p>
      </dgm:t>
    </dgm:pt>
    <dgm:pt modelId="{12A89788-F068-4B8F-A8CC-472DB9F84E56}">
      <dgm:prSet/>
      <dgm:spPr/>
      <dgm:t>
        <a:bodyPr/>
        <a:lstStyle/>
        <a:p>
          <a:r>
            <a:rPr lang="en-US" b="0" i="0"/>
            <a:t>The </a:t>
          </a:r>
          <a:r>
            <a:rPr lang="en-US" b="1" i="0"/>
            <a:t>Variables</a:t>
          </a:r>
          <a:r>
            <a:rPr lang="en-US" b="0" i="0"/>
            <a:t> view allows you to monitor variables used in integration flows.</a:t>
          </a:r>
          <a:endParaRPr lang="en-US"/>
        </a:p>
      </dgm:t>
    </dgm:pt>
    <dgm:pt modelId="{5F21C04C-9A5F-4487-A1D1-24F71F7DD369}" type="parTrans" cxnId="{8F42EB10-D708-48AE-A88C-5B1865C90746}">
      <dgm:prSet/>
      <dgm:spPr/>
      <dgm:t>
        <a:bodyPr/>
        <a:lstStyle/>
        <a:p>
          <a:endParaRPr lang="en-US"/>
        </a:p>
      </dgm:t>
    </dgm:pt>
    <dgm:pt modelId="{95BA86B0-89B8-4543-9CD1-1AB7D0946EE1}" type="sibTrans" cxnId="{8F42EB10-D708-48AE-A88C-5B1865C90746}">
      <dgm:prSet/>
      <dgm:spPr/>
      <dgm:t>
        <a:bodyPr/>
        <a:lstStyle/>
        <a:p>
          <a:endParaRPr lang="en-US"/>
        </a:p>
      </dgm:t>
    </dgm:pt>
    <dgm:pt modelId="{98F927BC-60A6-4FBD-B13A-C47A08981DB9}" type="pres">
      <dgm:prSet presAssocID="{629BC1A5-E004-4CED-A9A5-B84D7B4BD601}" presName="linear" presStyleCnt="0">
        <dgm:presLayoutVars>
          <dgm:animLvl val="lvl"/>
          <dgm:resizeHandles val="exact"/>
        </dgm:presLayoutVars>
      </dgm:prSet>
      <dgm:spPr/>
    </dgm:pt>
    <dgm:pt modelId="{6CA2BE0E-3CB5-4BE6-BA08-C33DE0BBDA91}" type="pres">
      <dgm:prSet presAssocID="{650AA3D9-6467-461F-BF8D-113774C2C085}" presName="parentText" presStyleLbl="node1" presStyleIdx="0" presStyleCnt="2">
        <dgm:presLayoutVars>
          <dgm:chMax val="0"/>
          <dgm:bulletEnabled val="1"/>
        </dgm:presLayoutVars>
      </dgm:prSet>
      <dgm:spPr/>
    </dgm:pt>
    <dgm:pt modelId="{F0757BEF-BF77-4919-BA59-42B2EEE78030}" type="pres">
      <dgm:prSet presAssocID="{8C422628-F05E-4CEB-8563-22794AD7E048}" presName="spacer" presStyleCnt="0"/>
      <dgm:spPr/>
    </dgm:pt>
    <dgm:pt modelId="{6E16E440-7A99-46DA-8766-09ED747017A9}" type="pres">
      <dgm:prSet presAssocID="{12A89788-F068-4B8F-A8CC-472DB9F84E56}" presName="parentText" presStyleLbl="node1" presStyleIdx="1" presStyleCnt="2">
        <dgm:presLayoutVars>
          <dgm:chMax val="0"/>
          <dgm:bulletEnabled val="1"/>
        </dgm:presLayoutVars>
      </dgm:prSet>
      <dgm:spPr/>
    </dgm:pt>
  </dgm:ptLst>
  <dgm:cxnLst>
    <dgm:cxn modelId="{8F42EB10-D708-48AE-A88C-5B1865C90746}" srcId="{629BC1A5-E004-4CED-A9A5-B84D7B4BD601}" destId="{12A89788-F068-4B8F-A8CC-472DB9F84E56}" srcOrd="1" destOrd="0" parTransId="{5F21C04C-9A5F-4487-A1D1-24F71F7DD369}" sibTransId="{95BA86B0-89B8-4543-9CD1-1AB7D0946EE1}"/>
    <dgm:cxn modelId="{245A335F-629F-43CF-A512-A8689BBB684A}" type="presOf" srcId="{629BC1A5-E004-4CED-A9A5-B84D7B4BD601}" destId="{98F927BC-60A6-4FBD-B13A-C47A08981DB9}" srcOrd="0" destOrd="0" presId="urn:microsoft.com/office/officeart/2005/8/layout/vList2"/>
    <dgm:cxn modelId="{BC1EE39B-1F25-4B62-B333-ED65A0BC291A}" srcId="{629BC1A5-E004-4CED-A9A5-B84D7B4BD601}" destId="{650AA3D9-6467-461F-BF8D-113774C2C085}" srcOrd="0" destOrd="0" parTransId="{FAA550F1-A63B-4A83-8F94-BB3B74DF8C6C}" sibTransId="{8C422628-F05E-4CEB-8563-22794AD7E048}"/>
    <dgm:cxn modelId="{4B1E3CC0-8B78-4C06-BA78-CFB3CEBB0C78}" type="presOf" srcId="{12A89788-F068-4B8F-A8CC-472DB9F84E56}" destId="{6E16E440-7A99-46DA-8766-09ED747017A9}" srcOrd="0" destOrd="0" presId="urn:microsoft.com/office/officeart/2005/8/layout/vList2"/>
    <dgm:cxn modelId="{1DE793F6-518B-4FAD-90AF-F1562F2BE9CA}" type="presOf" srcId="{650AA3D9-6467-461F-BF8D-113774C2C085}" destId="{6CA2BE0E-3CB5-4BE6-BA08-C33DE0BBDA91}" srcOrd="0" destOrd="0" presId="urn:microsoft.com/office/officeart/2005/8/layout/vList2"/>
    <dgm:cxn modelId="{72903B99-3B9C-46FD-8E25-EE86F1BA45D7}" type="presParOf" srcId="{98F927BC-60A6-4FBD-B13A-C47A08981DB9}" destId="{6CA2BE0E-3CB5-4BE6-BA08-C33DE0BBDA91}" srcOrd="0" destOrd="0" presId="urn:microsoft.com/office/officeart/2005/8/layout/vList2"/>
    <dgm:cxn modelId="{CC81D5EF-9A36-40D7-BC5F-B536F12AD09E}" type="presParOf" srcId="{98F927BC-60A6-4FBD-B13A-C47A08981DB9}" destId="{F0757BEF-BF77-4919-BA59-42B2EEE78030}" srcOrd="1" destOrd="0" presId="urn:microsoft.com/office/officeart/2005/8/layout/vList2"/>
    <dgm:cxn modelId="{A12AF2B4-AF1D-417A-80BE-9E597B0C92E9}" type="presParOf" srcId="{98F927BC-60A6-4FBD-B13A-C47A08981DB9}" destId="{6E16E440-7A99-46DA-8766-09ED747017A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2C7B74-3510-4C42-8D57-5981D64D318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DBA8545-F3AC-47B1-BFB7-2BE024629CF5}">
      <dgm:prSet/>
      <dgm:spPr/>
      <dgm:t>
        <a:bodyPr/>
        <a:lstStyle/>
        <a:p>
          <a:r>
            <a:rPr lang="en-IN" b="0" i="0"/>
            <a:t>Managing Message Queues</a:t>
          </a:r>
          <a:endParaRPr lang="en-US"/>
        </a:p>
      </dgm:t>
    </dgm:pt>
    <dgm:pt modelId="{D945AD63-FBF4-4DF8-8604-9225624EDDBB}" type="parTrans" cxnId="{6E50155C-EA00-41CE-A451-C64B239E1B8B}">
      <dgm:prSet/>
      <dgm:spPr/>
      <dgm:t>
        <a:bodyPr/>
        <a:lstStyle/>
        <a:p>
          <a:endParaRPr lang="en-US"/>
        </a:p>
      </dgm:t>
    </dgm:pt>
    <dgm:pt modelId="{323DFF93-6017-4E7B-98E7-D9EF1B23D5E8}" type="sibTrans" cxnId="{6E50155C-EA00-41CE-A451-C64B239E1B8B}">
      <dgm:prSet/>
      <dgm:spPr/>
      <dgm:t>
        <a:bodyPr/>
        <a:lstStyle/>
        <a:p>
          <a:endParaRPr lang="en-US"/>
        </a:p>
      </dgm:t>
    </dgm:pt>
    <dgm:pt modelId="{44122843-ADF5-4368-A376-B97A851E3A93}">
      <dgm:prSet/>
      <dgm:spPr/>
      <dgm:t>
        <a:bodyPr/>
        <a:lstStyle/>
        <a:p>
          <a:r>
            <a:rPr lang="en-US" b="0" i="0"/>
            <a:t>Certain adapters allow you to store messages in queues. Using the Web UI, you can monitor queues that are active for a tenant.</a:t>
          </a:r>
          <a:br>
            <a:rPr lang="en-IN" b="0" i="0"/>
          </a:br>
          <a:endParaRPr lang="en-US"/>
        </a:p>
      </dgm:t>
    </dgm:pt>
    <dgm:pt modelId="{E2DF88A2-BA06-4B70-A531-05A4E49A3E86}" type="parTrans" cxnId="{1B4606E6-3E34-4DF4-AFB0-6FD676FC3EAE}">
      <dgm:prSet/>
      <dgm:spPr/>
      <dgm:t>
        <a:bodyPr/>
        <a:lstStyle/>
        <a:p>
          <a:endParaRPr lang="en-US"/>
        </a:p>
      </dgm:t>
    </dgm:pt>
    <dgm:pt modelId="{75439410-CBDD-46A6-BD1D-DC395DA0293C}" type="sibTrans" cxnId="{1B4606E6-3E34-4DF4-AFB0-6FD676FC3EAE}">
      <dgm:prSet/>
      <dgm:spPr/>
      <dgm:t>
        <a:bodyPr/>
        <a:lstStyle/>
        <a:p>
          <a:endParaRPr lang="en-US"/>
        </a:p>
      </dgm:t>
    </dgm:pt>
    <dgm:pt modelId="{66C2E424-E629-4883-AE7E-885A9CE1D438}" type="pres">
      <dgm:prSet presAssocID="{E72C7B74-3510-4C42-8D57-5981D64D3185}" presName="linear" presStyleCnt="0">
        <dgm:presLayoutVars>
          <dgm:animLvl val="lvl"/>
          <dgm:resizeHandles val="exact"/>
        </dgm:presLayoutVars>
      </dgm:prSet>
      <dgm:spPr/>
    </dgm:pt>
    <dgm:pt modelId="{642B668D-64ED-4A85-B21A-EE087BCC444A}" type="pres">
      <dgm:prSet presAssocID="{8DBA8545-F3AC-47B1-BFB7-2BE024629CF5}" presName="parentText" presStyleLbl="node1" presStyleIdx="0" presStyleCnt="2">
        <dgm:presLayoutVars>
          <dgm:chMax val="0"/>
          <dgm:bulletEnabled val="1"/>
        </dgm:presLayoutVars>
      </dgm:prSet>
      <dgm:spPr/>
    </dgm:pt>
    <dgm:pt modelId="{8145B13D-D6BE-4CAB-A17D-077CB55C80DF}" type="pres">
      <dgm:prSet presAssocID="{323DFF93-6017-4E7B-98E7-D9EF1B23D5E8}" presName="spacer" presStyleCnt="0"/>
      <dgm:spPr/>
    </dgm:pt>
    <dgm:pt modelId="{0122A529-23DB-426B-B037-19590794F3F1}" type="pres">
      <dgm:prSet presAssocID="{44122843-ADF5-4368-A376-B97A851E3A93}" presName="parentText" presStyleLbl="node1" presStyleIdx="1" presStyleCnt="2">
        <dgm:presLayoutVars>
          <dgm:chMax val="0"/>
          <dgm:bulletEnabled val="1"/>
        </dgm:presLayoutVars>
      </dgm:prSet>
      <dgm:spPr/>
    </dgm:pt>
  </dgm:ptLst>
  <dgm:cxnLst>
    <dgm:cxn modelId="{6218D12A-DA65-4E8A-836D-08EDCC821AE7}" type="presOf" srcId="{8DBA8545-F3AC-47B1-BFB7-2BE024629CF5}" destId="{642B668D-64ED-4A85-B21A-EE087BCC444A}" srcOrd="0" destOrd="0" presId="urn:microsoft.com/office/officeart/2005/8/layout/vList2"/>
    <dgm:cxn modelId="{6E50155C-EA00-41CE-A451-C64B239E1B8B}" srcId="{E72C7B74-3510-4C42-8D57-5981D64D3185}" destId="{8DBA8545-F3AC-47B1-BFB7-2BE024629CF5}" srcOrd="0" destOrd="0" parTransId="{D945AD63-FBF4-4DF8-8604-9225624EDDBB}" sibTransId="{323DFF93-6017-4E7B-98E7-D9EF1B23D5E8}"/>
    <dgm:cxn modelId="{3B191151-88D8-4355-B21D-6E7D9F29C563}" type="presOf" srcId="{E72C7B74-3510-4C42-8D57-5981D64D3185}" destId="{66C2E424-E629-4883-AE7E-885A9CE1D438}" srcOrd="0" destOrd="0" presId="urn:microsoft.com/office/officeart/2005/8/layout/vList2"/>
    <dgm:cxn modelId="{7DF43995-A01E-449B-A909-B547544EC697}" type="presOf" srcId="{44122843-ADF5-4368-A376-B97A851E3A93}" destId="{0122A529-23DB-426B-B037-19590794F3F1}" srcOrd="0" destOrd="0" presId="urn:microsoft.com/office/officeart/2005/8/layout/vList2"/>
    <dgm:cxn modelId="{1B4606E6-3E34-4DF4-AFB0-6FD676FC3EAE}" srcId="{E72C7B74-3510-4C42-8D57-5981D64D3185}" destId="{44122843-ADF5-4368-A376-B97A851E3A93}" srcOrd="1" destOrd="0" parTransId="{E2DF88A2-BA06-4B70-A531-05A4E49A3E86}" sibTransId="{75439410-CBDD-46A6-BD1D-DC395DA0293C}"/>
    <dgm:cxn modelId="{2310C66E-E739-4A14-8AB2-3999F92650D1}" type="presParOf" srcId="{66C2E424-E629-4883-AE7E-885A9CE1D438}" destId="{642B668D-64ED-4A85-B21A-EE087BCC444A}" srcOrd="0" destOrd="0" presId="urn:microsoft.com/office/officeart/2005/8/layout/vList2"/>
    <dgm:cxn modelId="{CC7C7714-58E6-4F51-9DEB-AB1F9361E5DC}" type="presParOf" srcId="{66C2E424-E629-4883-AE7E-885A9CE1D438}" destId="{8145B13D-D6BE-4CAB-A17D-077CB55C80DF}" srcOrd="1" destOrd="0" presId="urn:microsoft.com/office/officeart/2005/8/layout/vList2"/>
    <dgm:cxn modelId="{85C5BDBE-297F-42A9-9062-E9638877AA17}" type="presParOf" srcId="{66C2E424-E629-4883-AE7E-885A9CE1D438}" destId="{0122A529-23DB-426B-B037-19590794F3F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728AE7-0589-40A1-B1C0-30C6B89E80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548ACD1-3F5B-4519-94C7-847F24C88FAB}">
      <dgm:prSet/>
      <dgm:spPr/>
      <dgm:t>
        <a:bodyPr/>
        <a:lstStyle/>
        <a:p>
          <a:r>
            <a:rPr lang="en-IN" b="0" i="0"/>
            <a:t>Managing Number Ranges</a:t>
          </a:r>
          <a:endParaRPr lang="en-US"/>
        </a:p>
      </dgm:t>
    </dgm:pt>
    <dgm:pt modelId="{52368DB1-FC47-4269-9A44-E72659AB1F89}" type="parTrans" cxnId="{FC69CE55-C0C7-4503-AF26-DE740685FCA9}">
      <dgm:prSet/>
      <dgm:spPr/>
      <dgm:t>
        <a:bodyPr/>
        <a:lstStyle/>
        <a:p>
          <a:endParaRPr lang="en-US"/>
        </a:p>
      </dgm:t>
    </dgm:pt>
    <dgm:pt modelId="{5C52ADBC-22EC-486C-8163-204E5527D02D}" type="sibTrans" cxnId="{FC69CE55-C0C7-4503-AF26-DE740685FCA9}">
      <dgm:prSet/>
      <dgm:spPr/>
      <dgm:t>
        <a:bodyPr/>
        <a:lstStyle/>
        <a:p>
          <a:endParaRPr lang="en-US"/>
        </a:p>
      </dgm:t>
    </dgm:pt>
    <dgm:pt modelId="{08C501BE-B460-45C7-9AB7-E587507BB652}">
      <dgm:prSet/>
      <dgm:spPr/>
      <dgm:t>
        <a:bodyPr/>
        <a:lstStyle/>
        <a:p>
          <a:r>
            <a:rPr lang="en-US" b="0" i="0"/>
            <a:t>The topic provides an overview of number ranges related artifacts.</a:t>
          </a:r>
          <a:endParaRPr lang="en-US"/>
        </a:p>
      </dgm:t>
    </dgm:pt>
    <dgm:pt modelId="{7540D566-0D03-46A7-B28F-E91D62E24947}" type="parTrans" cxnId="{AE466BEE-AB0F-48BC-9CCB-E946C7863EE3}">
      <dgm:prSet/>
      <dgm:spPr/>
      <dgm:t>
        <a:bodyPr/>
        <a:lstStyle/>
        <a:p>
          <a:endParaRPr lang="en-US"/>
        </a:p>
      </dgm:t>
    </dgm:pt>
    <dgm:pt modelId="{1E4C0E04-4F73-462C-B23D-8EFB4A631099}" type="sibTrans" cxnId="{AE466BEE-AB0F-48BC-9CCB-E946C7863EE3}">
      <dgm:prSet/>
      <dgm:spPr/>
      <dgm:t>
        <a:bodyPr/>
        <a:lstStyle/>
        <a:p>
          <a:endParaRPr lang="en-US"/>
        </a:p>
      </dgm:t>
    </dgm:pt>
    <dgm:pt modelId="{811A6AC1-EC3F-431A-AD4C-9B7FC1883C1A}">
      <dgm:prSet/>
      <dgm:spPr/>
      <dgm:t>
        <a:bodyPr/>
        <a:lstStyle/>
        <a:p>
          <a:r>
            <a:rPr lang="en-US" b="0" i="0"/>
            <a:t>You choose the </a:t>
          </a:r>
          <a:r>
            <a:rPr lang="en-US" b="1" i="0"/>
            <a:t>Number Ranges</a:t>
          </a:r>
          <a:r>
            <a:rPr lang="en-US" b="0" i="0"/>
            <a:t> tile in the </a:t>
          </a:r>
          <a:r>
            <a:rPr lang="en-US" b="1" i="0"/>
            <a:t>Manage Stores</a:t>
          </a:r>
          <a:r>
            <a:rPr lang="en-US" b="0" i="0"/>
            <a:t> area to view the artifacts with the corresponding status.</a:t>
          </a:r>
          <a:endParaRPr lang="en-US"/>
        </a:p>
      </dgm:t>
    </dgm:pt>
    <dgm:pt modelId="{75E28848-C197-47DD-A7F5-3D032AC92C7D}" type="parTrans" cxnId="{D94278A0-1879-4CD2-A78C-34CD1980CFB0}">
      <dgm:prSet/>
      <dgm:spPr/>
      <dgm:t>
        <a:bodyPr/>
        <a:lstStyle/>
        <a:p>
          <a:endParaRPr lang="en-US"/>
        </a:p>
      </dgm:t>
    </dgm:pt>
    <dgm:pt modelId="{B8B018D0-8319-481C-BA6E-66CC8227DA04}" type="sibTrans" cxnId="{D94278A0-1879-4CD2-A78C-34CD1980CFB0}">
      <dgm:prSet/>
      <dgm:spPr/>
      <dgm:t>
        <a:bodyPr/>
        <a:lstStyle/>
        <a:p>
          <a:endParaRPr lang="en-US"/>
        </a:p>
      </dgm:t>
    </dgm:pt>
    <dgm:pt modelId="{9ACF3E09-F7C8-45B8-B3AB-B852CB52BB9B}" type="pres">
      <dgm:prSet presAssocID="{98728AE7-0589-40A1-B1C0-30C6B89E80A3}" presName="linear" presStyleCnt="0">
        <dgm:presLayoutVars>
          <dgm:animLvl val="lvl"/>
          <dgm:resizeHandles val="exact"/>
        </dgm:presLayoutVars>
      </dgm:prSet>
      <dgm:spPr/>
    </dgm:pt>
    <dgm:pt modelId="{2B9E5AD8-8BCA-4917-9D6F-9ECADBB19D40}" type="pres">
      <dgm:prSet presAssocID="{9548ACD1-3F5B-4519-94C7-847F24C88FAB}" presName="parentText" presStyleLbl="node1" presStyleIdx="0" presStyleCnt="3">
        <dgm:presLayoutVars>
          <dgm:chMax val="0"/>
          <dgm:bulletEnabled val="1"/>
        </dgm:presLayoutVars>
      </dgm:prSet>
      <dgm:spPr/>
    </dgm:pt>
    <dgm:pt modelId="{7D3F48E1-D91D-4E3D-87B7-8FEEE8DE2484}" type="pres">
      <dgm:prSet presAssocID="{5C52ADBC-22EC-486C-8163-204E5527D02D}" presName="spacer" presStyleCnt="0"/>
      <dgm:spPr/>
    </dgm:pt>
    <dgm:pt modelId="{2D993C05-7B90-41DB-B1B7-F204F854D8DA}" type="pres">
      <dgm:prSet presAssocID="{08C501BE-B460-45C7-9AB7-E587507BB652}" presName="parentText" presStyleLbl="node1" presStyleIdx="1" presStyleCnt="3">
        <dgm:presLayoutVars>
          <dgm:chMax val="0"/>
          <dgm:bulletEnabled val="1"/>
        </dgm:presLayoutVars>
      </dgm:prSet>
      <dgm:spPr/>
    </dgm:pt>
    <dgm:pt modelId="{DC607F4F-2F83-4DAE-8470-35253684B6A7}" type="pres">
      <dgm:prSet presAssocID="{1E4C0E04-4F73-462C-B23D-8EFB4A631099}" presName="spacer" presStyleCnt="0"/>
      <dgm:spPr/>
    </dgm:pt>
    <dgm:pt modelId="{B8EE64D8-50BC-42A2-B1F4-4BE88E8E2A6A}" type="pres">
      <dgm:prSet presAssocID="{811A6AC1-EC3F-431A-AD4C-9B7FC1883C1A}" presName="parentText" presStyleLbl="node1" presStyleIdx="2" presStyleCnt="3">
        <dgm:presLayoutVars>
          <dgm:chMax val="0"/>
          <dgm:bulletEnabled val="1"/>
        </dgm:presLayoutVars>
      </dgm:prSet>
      <dgm:spPr/>
    </dgm:pt>
  </dgm:ptLst>
  <dgm:cxnLst>
    <dgm:cxn modelId="{EDCCDF2B-9806-4732-BB06-D67521D0B9FC}" type="presOf" srcId="{9548ACD1-3F5B-4519-94C7-847F24C88FAB}" destId="{2B9E5AD8-8BCA-4917-9D6F-9ECADBB19D40}" srcOrd="0" destOrd="0" presId="urn:microsoft.com/office/officeart/2005/8/layout/vList2"/>
    <dgm:cxn modelId="{FC69CE55-C0C7-4503-AF26-DE740685FCA9}" srcId="{98728AE7-0589-40A1-B1C0-30C6B89E80A3}" destId="{9548ACD1-3F5B-4519-94C7-847F24C88FAB}" srcOrd="0" destOrd="0" parTransId="{52368DB1-FC47-4269-9A44-E72659AB1F89}" sibTransId="{5C52ADBC-22EC-486C-8163-204E5527D02D}"/>
    <dgm:cxn modelId="{65074677-0D6D-4432-A4A6-042CCC10FEEA}" type="presOf" srcId="{98728AE7-0589-40A1-B1C0-30C6B89E80A3}" destId="{9ACF3E09-F7C8-45B8-B3AB-B852CB52BB9B}" srcOrd="0" destOrd="0" presId="urn:microsoft.com/office/officeart/2005/8/layout/vList2"/>
    <dgm:cxn modelId="{6C73B49D-6EA8-4C98-A6BE-BE28A814956B}" type="presOf" srcId="{08C501BE-B460-45C7-9AB7-E587507BB652}" destId="{2D993C05-7B90-41DB-B1B7-F204F854D8DA}" srcOrd="0" destOrd="0" presId="urn:microsoft.com/office/officeart/2005/8/layout/vList2"/>
    <dgm:cxn modelId="{D94278A0-1879-4CD2-A78C-34CD1980CFB0}" srcId="{98728AE7-0589-40A1-B1C0-30C6B89E80A3}" destId="{811A6AC1-EC3F-431A-AD4C-9B7FC1883C1A}" srcOrd="2" destOrd="0" parTransId="{75E28848-C197-47DD-A7F5-3D032AC92C7D}" sibTransId="{B8B018D0-8319-481C-BA6E-66CC8227DA04}"/>
    <dgm:cxn modelId="{D5383AC4-C305-4672-8E0F-6763C50245E0}" type="presOf" srcId="{811A6AC1-EC3F-431A-AD4C-9B7FC1883C1A}" destId="{B8EE64D8-50BC-42A2-B1F4-4BE88E8E2A6A}" srcOrd="0" destOrd="0" presId="urn:microsoft.com/office/officeart/2005/8/layout/vList2"/>
    <dgm:cxn modelId="{AE466BEE-AB0F-48BC-9CCB-E946C7863EE3}" srcId="{98728AE7-0589-40A1-B1C0-30C6B89E80A3}" destId="{08C501BE-B460-45C7-9AB7-E587507BB652}" srcOrd="1" destOrd="0" parTransId="{7540D566-0D03-46A7-B28F-E91D62E24947}" sibTransId="{1E4C0E04-4F73-462C-B23D-8EFB4A631099}"/>
    <dgm:cxn modelId="{44A55F13-EB10-4571-85CE-E65E66FEE4BD}" type="presParOf" srcId="{9ACF3E09-F7C8-45B8-B3AB-B852CB52BB9B}" destId="{2B9E5AD8-8BCA-4917-9D6F-9ECADBB19D40}" srcOrd="0" destOrd="0" presId="urn:microsoft.com/office/officeart/2005/8/layout/vList2"/>
    <dgm:cxn modelId="{8FEC8159-F950-463B-843A-4B31A48859BD}" type="presParOf" srcId="{9ACF3E09-F7C8-45B8-B3AB-B852CB52BB9B}" destId="{7D3F48E1-D91D-4E3D-87B7-8FEEE8DE2484}" srcOrd="1" destOrd="0" presId="urn:microsoft.com/office/officeart/2005/8/layout/vList2"/>
    <dgm:cxn modelId="{ADB52196-74FA-476D-80F1-3215EEE59017}" type="presParOf" srcId="{9ACF3E09-F7C8-45B8-B3AB-B852CB52BB9B}" destId="{2D993C05-7B90-41DB-B1B7-F204F854D8DA}" srcOrd="2" destOrd="0" presId="urn:microsoft.com/office/officeart/2005/8/layout/vList2"/>
    <dgm:cxn modelId="{09937D16-F07E-478F-BDF9-0A24FCA5E404}" type="presParOf" srcId="{9ACF3E09-F7C8-45B8-B3AB-B852CB52BB9B}" destId="{DC607F4F-2F83-4DAE-8470-35253684B6A7}" srcOrd="3" destOrd="0" presId="urn:microsoft.com/office/officeart/2005/8/layout/vList2"/>
    <dgm:cxn modelId="{9D78F72F-A83D-44A7-8F2E-83C925F24156}" type="presParOf" srcId="{9ACF3E09-F7C8-45B8-B3AB-B852CB52BB9B}" destId="{B8EE64D8-50BC-42A2-B1F4-4BE88E8E2A6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4F51-A954-4459-BBA7-31CEB3902EEE}"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CEAE2691-5FC2-45D1-959B-3DDE2DAA2DCF}">
      <dgm:prSet/>
      <dgm:spPr/>
      <dgm:t>
        <a:bodyPr/>
        <a:lstStyle/>
        <a:p>
          <a:r>
            <a:rPr lang="en-US"/>
            <a:t>Your organization receives a fixed price and period (typically a 1 to 3-year period) for access to your subscribed SAP BTP services.</a:t>
          </a:r>
        </a:p>
      </dgm:t>
    </dgm:pt>
    <dgm:pt modelId="{4EBB420F-FE31-418D-98D7-95B4647B10A1}" type="parTrans" cxnId="{BECFA9A1-3171-4AD2-A932-5E94D52AF66A}">
      <dgm:prSet/>
      <dgm:spPr/>
      <dgm:t>
        <a:bodyPr/>
        <a:lstStyle/>
        <a:p>
          <a:endParaRPr lang="en-US"/>
        </a:p>
      </dgm:t>
    </dgm:pt>
    <dgm:pt modelId="{EBBB980D-36DA-4098-A259-587959543318}" type="sibTrans" cxnId="{BECFA9A1-3171-4AD2-A932-5E94D52AF66A}">
      <dgm:prSet/>
      <dgm:spPr/>
      <dgm:t>
        <a:bodyPr/>
        <a:lstStyle/>
        <a:p>
          <a:endParaRPr lang="en-US"/>
        </a:p>
      </dgm:t>
    </dgm:pt>
    <dgm:pt modelId="{F4132BCF-8744-4F8B-9C4D-55323F784D77}">
      <dgm:prSet/>
      <dgm:spPr/>
      <dgm:t>
        <a:bodyPr/>
        <a:lstStyle/>
        <a:p>
          <a:r>
            <a:rPr lang="en-US"/>
            <a:t>§	You are entitled to use only the subscribed services</a:t>
          </a:r>
        </a:p>
      </dgm:t>
    </dgm:pt>
    <dgm:pt modelId="{02F84B72-735A-4281-8BFD-981225D9C53D}" type="parTrans" cxnId="{50D3B0E0-E514-42D4-BA8A-5892AEFB97FF}">
      <dgm:prSet/>
      <dgm:spPr/>
      <dgm:t>
        <a:bodyPr/>
        <a:lstStyle/>
        <a:p>
          <a:endParaRPr lang="en-US"/>
        </a:p>
      </dgm:t>
    </dgm:pt>
    <dgm:pt modelId="{67D24946-2B5E-4498-8156-815A1C7242C7}" type="sibTrans" cxnId="{50D3B0E0-E514-42D4-BA8A-5892AEFB97FF}">
      <dgm:prSet/>
      <dgm:spPr/>
      <dgm:t>
        <a:bodyPr/>
        <a:lstStyle/>
        <a:p>
          <a:endParaRPr lang="en-US"/>
        </a:p>
      </dgm:t>
    </dgm:pt>
    <dgm:pt modelId="{D70BC567-EC58-48D2-9112-102FC057A1C8}">
      <dgm:prSet/>
      <dgm:spPr/>
      <dgm:t>
        <a:bodyPr/>
        <a:lstStyle/>
        <a:p>
          <a:r>
            <a:rPr lang="en-US"/>
            <a:t>§	To access additional services, at an extra cost, you can modify your contract via your sales representative or account executive</a:t>
          </a:r>
        </a:p>
      </dgm:t>
    </dgm:pt>
    <dgm:pt modelId="{6F11CE0D-C9EC-4059-A150-B257E74626F8}" type="parTrans" cxnId="{0BF06E34-77B4-4D47-9424-CE4C5C70970B}">
      <dgm:prSet/>
      <dgm:spPr/>
      <dgm:t>
        <a:bodyPr/>
        <a:lstStyle/>
        <a:p>
          <a:endParaRPr lang="en-US"/>
        </a:p>
      </dgm:t>
    </dgm:pt>
    <dgm:pt modelId="{161AA2CD-9D41-4736-909B-DAAAF8EA6D85}" type="sibTrans" cxnId="{0BF06E34-77B4-4D47-9424-CE4C5C70970B}">
      <dgm:prSet/>
      <dgm:spPr/>
      <dgm:t>
        <a:bodyPr/>
        <a:lstStyle/>
        <a:p>
          <a:endParaRPr lang="en-US"/>
        </a:p>
      </dgm:t>
    </dgm:pt>
    <dgm:pt modelId="{9955CB1D-73A5-4D13-81EC-09F6900CE401}">
      <dgm:prSet/>
      <dgm:spPr/>
      <dgm:t>
        <a:bodyPr/>
        <a:lstStyle/>
        <a:p>
          <a:r>
            <a:rPr lang="en-US"/>
            <a:t>§	You pay at a fixed cost, regardless of consumption of subscribed services</a:t>
          </a:r>
        </a:p>
      </dgm:t>
    </dgm:pt>
    <dgm:pt modelId="{A247C346-7DE6-44A9-8341-B926FB4F63B6}" type="parTrans" cxnId="{FF75A0EA-0771-4A1A-B463-CEBE508EFBCC}">
      <dgm:prSet/>
      <dgm:spPr/>
      <dgm:t>
        <a:bodyPr/>
        <a:lstStyle/>
        <a:p>
          <a:endParaRPr lang="en-US"/>
        </a:p>
      </dgm:t>
    </dgm:pt>
    <dgm:pt modelId="{E36F7691-C233-4D07-9536-172C93A2FC7A}" type="sibTrans" cxnId="{FF75A0EA-0771-4A1A-B463-CEBE508EFBCC}">
      <dgm:prSet/>
      <dgm:spPr/>
      <dgm:t>
        <a:bodyPr/>
        <a:lstStyle/>
        <a:p>
          <a:endParaRPr lang="en-US"/>
        </a:p>
      </dgm:t>
    </dgm:pt>
    <dgm:pt modelId="{54AD6785-51FE-4C07-90AE-70A825BB5282}">
      <dgm:prSet/>
      <dgm:spPr/>
      <dgm:t>
        <a:bodyPr/>
        <a:lstStyle/>
        <a:p>
          <a:r>
            <a:rPr lang="en-US"/>
            <a:t>§	You pay in advance when the contract period starts.</a:t>
          </a:r>
        </a:p>
      </dgm:t>
    </dgm:pt>
    <dgm:pt modelId="{A46AD3C1-350C-400D-A863-52BFABCC74BB}" type="parTrans" cxnId="{1B110083-6D02-4997-BAB5-909E6239998C}">
      <dgm:prSet/>
      <dgm:spPr/>
      <dgm:t>
        <a:bodyPr/>
        <a:lstStyle/>
        <a:p>
          <a:endParaRPr lang="en-US"/>
        </a:p>
      </dgm:t>
    </dgm:pt>
    <dgm:pt modelId="{6B10F2EE-73DE-4FD2-B9F5-C8607187BCEE}" type="sibTrans" cxnId="{1B110083-6D02-4997-BAB5-909E6239998C}">
      <dgm:prSet/>
      <dgm:spPr/>
      <dgm:t>
        <a:bodyPr/>
        <a:lstStyle/>
        <a:p>
          <a:endParaRPr lang="en-US"/>
        </a:p>
      </dgm:t>
    </dgm:pt>
    <dgm:pt modelId="{2DB6FD5D-206D-4CF2-A248-C20B47727543}">
      <dgm:prSet/>
      <dgm:spPr/>
      <dgm:t>
        <a:bodyPr/>
        <a:lstStyle/>
        <a:p>
          <a:r>
            <a:rPr lang="en-US"/>
            <a:t>§	Your organization can renew the subscription at the end of the contract period</a:t>
          </a:r>
        </a:p>
      </dgm:t>
    </dgm:pt>
    <dgm:pt modelId="{D75E6E3F-8D19-4B79-976E-163C6715EE8B}" type="parTrans" cxnId="{5B0A96D6-DC62-4B68-B0A3-82B8211DF118}">
      <dgm:prSet/>
      <dgm:spPr/>
      <dgm:t>
        <a:bodyPr/>
        <a:lstStyle/>
        <a:p>
          <a:endParaRPr lang="en-US"/>
        </a:p>
      </dgm:t>
    </dgm:pt>
    <dgm:pt modelId="{AB5A5647-F696-4998-AC5A-62C90373C295}" type="sibTrans" cxnId="{5B0A96D6-DC62-4B68-B0A3-82B8211DF118}">
      <dgm:prSet/>
      <dgm:spPr/>
      <dgm:t>
        <a:bodyPr/>
        <a:lstStyle/>
        <a:p>
          <a:endParaRPr lang="en-US"/>
        </a:p>
      </dgm:t>
    </dgm:pt>
    <dgm:pt modelId="{94197AB6-D35E-43E6-B21E-1FB9524D0D7E}" type="pres">
      <dgm:prSet presAssocID="{8AA04F51-A954-4459-BBA7-31CEB3902EEE}" presName="Name0" presStyleCnt="0">
        <dgm:presLayoutVars>
          <dgm:dir/>
          <dgm:resizeHandles val="exact"/>
        </dgm:presLayoutVars>
      </dgm:prSet>
      <dgm:spPr/>
    </dgm:pt>
    <dgm:pt modelId="{70ABBB66-7B55-44C2-AB61-E145BD1567CC}" type="pres">
      <dgm:prSet presAssocID="{CEAE2691-5FC2-45D1-959B-3DDE2DAA2DCF}" presName="node" presStyleLbl="node1" presStyleIdx="0" presStyleCnt="6">
        <dgm:presLayoutVars>
          <dgm:bulletEnabled val="1"/>
        </dgm:presLayoutVars>
      </dgm:prSet>
      <dgm:spPr/>
    </dgm:pt>
    <dgm:pt modelId="{AE121386-DAEA-486B-A153-26026AA64BF2}" type="pres">
      <dgm:prSet presAssocID="{EBBB980D-36DA-4098-A259-587959543318}" presName="sibTrans" presStyleLbl="sibTrans1D1" presStyleIdx="0" presStyleCnt="5"/>
      <dgm:spPr/>
    </dgm:pt>
    <dgm:pt modelId="{A1F60FAF-97AA-4114-8A8F-3FF9429CF986}" type="pres">
      <dgm:prSet presAssocID="{EBBB980D-36DA-4098-A259-587959543318}" presName="connectorText" presStyleLbl="sibTrans1D1" presStyleIdx="0" presStyleCnt="5"/>
      <dgm:spPr/>
    </dgm:pt>
    <dgm:pt modelId="{AF14764A-E48F-4FA0-B94A-DFC59D516201}" type="pres">
      <dgm:prSet presAssocID="{F4132BCF-8744-4F8B-9C4D-55323F784D77}" presName="node" presStyleLbl="node1" presStyleIdx="1" presStyleCnt="6">
        <dgm:presLayoutVars>
          <dgm:bulletEnabled val="1"/>
        </dgm:presLayoutVars>
      </dgm:prSet>
      <dgm:spPr/>
    </dgm:pt>
    <dgm:pt modelId="{0FE79FE2-9156-44F1-8067-194557FBAA55}" type="pres">
      <dgm:prSet presAssocID="{67D24946-2B5E-4498-8156-815A1C7242C7}" presName="sibTrans" presStyleLbl="sibTrans1D1" presStyleIdx="1" presStyleCnt="5"/>
      <dgm:spPr/>
    </dgm:pt>
    <dgm:pt modelId="{3619453C-F0DD-4AF4-9EB9-CC143F5F86A3}" type="pres">
      <dgm:prSet presAssocID="{67D24946-2B5E-4498-8156-815A1C7242C7}" presName="connectorText" presStyleLbl="sibTrans1D1" presStyleIdx="1" presStyleCnt="5"/>
      <dgm:spPr/>
    </dgm:pt>
    <dgm:pt modelId="{072E8E5C-FD95-43FC-9061-31822D836600}" type="pres">
      <dgm:prSet presAssocID="{D70BC567-EC58-48D2-9112-102FC057A1C8}" presName="node" presStyleLbl="node1" presStyleIdx="2" presStyleCnt="6">
        <dgm:presLayoutVars>
          <dgm:bulletEnabled val="1"/>
        </dgm:presLayoutVars>
      </dgm:prSet>
      <dgm:spPr/>
    </dgm:pt>
    <dgm:pt modelId="{7844DEE6-3303-4F90-8197-07A46F831E77}" type="pres">
      <dgm:prSet presAssocID="{161AA2CD-9D41-4736-909B-DAAAF8EA6D85}" presName="sibTrans" presStyleLbl="sibTrans1D1" presStyleIdx="2" presStyleCnt="5"/>
      <dgm:spPr/>
    </dgm:pt>
    <dgm:pt modelId="{708F437D-C246-4B64-989D-549900BFF34C}" type="pres">
      <dgm:prSet presAssocID="{161AA2CD-9D41-4736-909B-DAAAF8EA6D85}" presName="connectorText" presStyleLbl="sibTrans1D1" presStyleIdx="2" presStyleCnt="5"/>
      <dgm:spPr/>
    </dgm:pt>
    <dgm:pt modelId="{79790393-D28E-4D20-A99C-DC0FD0510943}" type="pres">
      <dgm:prSet presAssocID="{9955CB1D-73A5-4D13-81EC-09F6900CE401}" presName="node" presStyleLbl="node1" presStyleIdx="3" presStyleCnt="6">
        <dgm:presLayoutVars>
          <dgm:bulletEnabled val="1"/>
        </dgm:presLayoutVars>
      </dgm:prSet>
      <dgm:spPr/>
    </dgm:pt>
    <dgm:pt modelId="{498C99F0-C19E-49EC-80FE-F46E09193DC8}" type="pres">
      <dgm:prSet presAssocID="{E36F7691-C233-4D07-9536-172C93A2FC7A}" presName="sibTrans" presStyleLbl="sibTrans1D1" presStyleIdx="3" presStyleCnt="5"/>
      <dgm:spPr/>
    </dgm:pt>
    <dgm:pt modelId="{E8D7C679-6B80-417F-956B-5427C72D496F}" type="pres">
      <dgm:prSet presAssocID="{E36F7691-C233-4D07-9536-172C93A2FC7A}" presName="connectorText" presStyleLbl="sibTrans1D1" presStyleIdx="3" presStyleCnt="5"/>
      <dgm:spPr/>
    </dgm:pt>
    <dgm:pt modelId="{A0789D3B-5BC2-43DC-AEAD-067CE187D54F}" type="pres">
      <dgm:prSet presAssocID="{54AD6785-51FE-4C07-90AE-70A825BB5282}" presName="node" presStyleLbl="node1" presStyleIdx="4" presStyleCnt="6">
        <dgm:presLayoutVars>
          <dgm:bulletEnabled val="1"/>
        </dgm:presLayoutVars>
      </dgm:prSet>
      <dgm:spPr/>
    </dgm:pt>
    <dgm:pt modelId="{B076E7FA-7759-4A31-932B-0224306C864B}" type="pres">
      <dgm:prSet presAssocID="{6B10F2EE-73DE-4FD2-B9F5-C8607187BCEE}" presName="sibTrans" presStyleLbl="sibTrans1D1" presStyleIdx="4" presStyleCnt="5"/>
      <dgm:spPr/>
    </dgm:pt>
    <dgm:pt modelId="{DC069DA4-A776-4DD7-8C55-3CBE7B29493B}" type="pres">
      <dgm:prSet presAssocID="{6B10F2EE-73DE-4FD2-B9F5-C8607187BCEE}" presName="connectorText" presStyleLbl="sibTrans1D1" presStyleIdx="4" presStyleCnt="5"/>
      <dgm:spPr/>
    </dgm:pt>
    <dgm:pt modelId="{83A4EF1C-9A6B-473C-A561-08F2B8DB1155}" type="pres">
      <dgm:prSet presAssocID="{2DB6FD5D-206D-4CF2-A248-C20B47727543}" presName="node" presStyleLbl="node1" presStyleIdx="5" presStyleCnt="6">
        <dgm:presLayoutVars>
          <dgm:bulletEnabled val="1"/>
        </dgm:presLayoutVars>
      </dgm:prSet>
      <dgm:spPr/>
    </dgm:pt>
  </dgm:ptLst>
  <dgm:cxnLst>
    <dgm:cxn modelId="{6B478B10-6CB4-4B6A-9DC0-84CAD224C7F2}" type="presOf" srcId="{CEAE2691-5FC2-45D1-959B-3DDE2DAA2DCF}" destId="{70ABBB66-7B55-44C2-AB61-E145BD1567CC}" srcOrd="0" destOrd="0" presId="urn:microsoft.com/office/officeart/2016/7/layout/RepeatingBendingProcessNew"/>
    <dgm:cxn modelId="{FBBC4611-84E7-4E96-87FC-D7B5D97BC386}" type="presOf" srcId="{EBBB980D-36DA-4098-A259-587959543318}" destId="{AE121386-DAEA-486B-A153-26026AA64BF2}" srcOrd="0" destOrd="0" presId="urn:microsoft.com/office/officeart/2016/7/layout/RepeatingBendingProcessNew"/>
    <dgm:cxn modelId="{D046A813-A4DE-430F-8CD1-486F9257E7F7}" type="presOf" srcId="{6B10F2EE-73DE-4FD2-B9F5-C8607187BCEE}" destId="{B076E7FA-7759-4A31-932B-0224306C864B}" srcOrd="0" destOrd="0" presId="urn:microsoft.com/office/officeart/2016/7/layout/RepeatingBendingProcessNew"/>
    <dgm:cxn modelId="{0BF06E34-77B4-4D47-9424-CE4C5C70970B}" srcId="{8AA04F51-A954-4459-BBA7-31CEB3902EEE}" destId="{D70BC567-EC58-48D2-9112-102FC057A1C8}" srcOrd="2" destOrd="0" parTransId="{6F11CE0D-C9EC-4059-A150-B257E74626F8}" sibTransId="{161AA2CD-9D41-4736-909B-DAAAF8EA6D85}"/>
    <dgm:cxn modelId="{8A7DC43B-6438-4F8C-94CA-DEF6424B86C4}" type="presOf" srcId="{8AA04F51-A954-4459-BBA7-31CEB3902EEE}" destId="{94197AB6-D35E-43E6-B21E-1FB9524D0D7E}" srcOrd="0" destOrd="0" presId="urn:microsoft.com/office/officeart/2016/7/layout/RepeatingBendingProcessNew"/>
    <dgm:cxn modelId="{34B40C43-6E4E-4423-911F-33D5249C03E6}" type="presOf" srcId="{67D24946-2B5E-4498-8156-815A1C7242C7}" destId="{3619453C-F0DD-4AF4-9EB9-CC143F5F86A3}" srcOrd="1" destOrd="0" presId="urn:microsoft.com/office/officeart/2016/7/layout/RepeatingBendingProcessNew"/>
    <dgm:cxn modelId="{6D73B36A-2FF9-41C6-8C91-50C17ADDFE5F}" type="presOf" srcId="{F4132BCF-8744-4F8B-9C4D-55323F784D77}" destId="{AF14764A-E48F-4FA0-B94A-DFC59D516201}" srcOrd="0" destOrd="0" presId="urn:microsoft.com/office/officeart/2016/7/layout/RepeatingBendingProcessNew"/>
    <dgm:cxn modelId="{E7A9095A-A685-4988-BBA0-4E8C2F10CE78}" type="presOf" srcId="{161AA2CD-9D41-4736-909B-DAAAF8EA6D85}" destId="{708F437D-C246-4B64-989D-549900BFF34C}" srcOrd="1" destOrd="0" presId="urn:microsoft.com/office/officeart/2016/7/layout/RepeatingBendingProcessNew"/>
    <dgm:cxn modelId="{1B110083-6D02-4997-BAB5-909E6239998C}" srcId="{8AA04F51-A954-4459-BBA7-31CEB3902EEE}" destId="{54AD6785-51FE-4C07-90AE-70A825BB5282}" srcOrd="4" destOrd="0" parTransId="{A46AD3C1-350C-400D-A863-52BFABCC74BB}" sibTransId="{6B10F2EE-73DE-4FD2-B9F5-C8607187BCEE}"/>
    <dgm:cxn modelId="{CA4D5086-EDF5-432F-B85D-A0D9400DAED8}" type="presOf" srcId="{E36F7691-C233-4D07-9536-172C93A2FC7A}" destId="{498C99F0-C19E-49EC-80FE-F46E09193DC8}" srcOrd="0" destOrd="0" presId="urn:microsoft.com/office/officeart/2016/7/layout/RepeatingBendingProcessNew"/>
    <dgm:cxn modelId="{CDDD8189-7ED9-4174-828C-4650A022D1A4}" type="presOf" srcId="{9955CB1D-73A5-4D13-81EC-09F6900CE401}" destId="{79790393-D28E-4D20-A99C-DC0FD0510943}" srcOrd="0" destOrd="0" presId="urn:microsoft.com/office/officeart/2016/7/layout/RepeatingBendingProcessNew"/>
    <dgm:cxn modelId="{D47F4591-3BEE-4845-AAA6-03AD05DEECAA}" type="presOf" srcId="{161AA2CD-9D41-4736-909B-DAAAF8EA6D85}" destId="{7844DEE6-3303-4F90-8197-07A46F831E77}" srcOrd="0" destOrd="0" presId="urn:microsoft.com/office/officeart/2016/7/layout/RepeatingBendingProcessNew"/>
    <dgm:cxn modelId="{BECFA9A1-3171-4AD2-A932-5E94D52AF66A}" srcId="{8AA04F51-A954-4459-BBA7-31CEB3902EEE}" destId="{CEAE2691-5FC2-45D1-959B-3DDE2DAA2DCF}" srcOrd="0" destOrd="0" parTransId="{4EBB420F-FE31-418D-98D7-95B4647B10A1}" sibTransId="{EBBB980D-36DA-4098-A259-587959543318}"/>
    <dgm:cxn modelId="{BE1AB6B3-1933-4F6B-A4D4-B10CB74CAF68}" type="presOf" srcId="{E36F7691-C233-4D07-9536-172C93A2FC7A}" destId="{E8D7C679-6B80-417F-956B-5427C72D496F}" srcOrd="1" destOrd="0" presId="urn:microsoft.com/office/officeart/2016/7/layout/RepeatingBendingProcessNew"/>
    <dgm:cxn modelId="{5447F8B6-7FBC-4CDC-A817-DC2FA80A0DA8}" type="presOf" srcId="{54AD6785-51FE-4C07-90AE-70A825BB5282}" destId="{A0789D3B-5BC2-43DC-AEAD-067CE187D54F}" srcOrd="0" destOrd="0" presId="urn:microsoft.com/office/officeart/2016/7/layout/RepeatingBendingProcessNew"/>
    <dgm:cxn modelId="{6A6D5EC7-AAE1-4197-937B-3FB265276043}" type="presOf" srcId="{67D24946-2B5E-4498-8156-815A1C7242C7}" destId="{0FE79FE2-9156-44F1-8067-194557FBAA55}" srcOrd="0" destOrd="0" presId="urn:microsoft.com/office/officeart/2016/7/layout/RepeatingBendingProcessNew"/>
    <dgm:cxn modelId="{BFC1E4C8-27AA-42A2-BD20-D473CD617418}" type="presOf" srcId="{D70BC567-EC58-48D2-9112-102FC057A1C8}" destId="{072E8E5C-FD95-43FC-9061-31822D836600}" srcOrd="0" destOrd="0" presId="urn:microsoft.com/office/officeart/2016/7/layout/RepeatingBendingProcessNew"/>
    <dgm:cxn modelId="{8BB554D1-8C5B-4325-B2B6-4F8C17BBCF54}" type="presOf" srcId="{2DB6FD5D-206D-4CF2-A248-C20B47727543}" destId="{83A4EF1C-9A6B-473C-A561-08F2B8DB1155}" srcOrd="0" destOrd="0" presId="urn:microsoft.com/office/officeart/2016/7/layout/RepeatingBendingProcessNew"/>
    <dgm:cxn modelId="{5B0A96D6-DC62-4B68-B0A3-82B8211DF118}" srcId="{8AA04F51-A954-4459-BBA7-31CEB3902EEE}" destId="{2DB6FD5D-206D-4CF2-A248-C20B47727543}" srcOrd="5" destOrd="0" parTransId="{D75E6E3F-8D19-4B79-976E-163C6715EE8B}" sibTransId="{AB5A5647-F696-4998-AC5A-62C90373C295}"/>
    <dgm:cxn modelId="{69E0B0D6-6053-4102-8B4C-F774B35D72BB}" type="presOf" srcId="{6B10F2EE-73DE-4FD2-B9F5-C8607187BCEE}" destId="{DC069DA4-A776-4DD7-8C55-3CBE7B29493B}" srcOrd="1" destOrd="0" presId="urn:microsoft.com/office/officeart/2016/7/layout/RepeatingBendingProcessNew"/>
    <dgm:cxn modelId="{50D3B0E0-E514-42D4-BA8A-5892AEFB97FF}" srcId="{8AA04F51-A954-4459-BBA7-31CEB3902EEE}" destId="{F4132BCF-8744-4F8B-9C4D-55323F784D77}" srcOrd="1" destOrd="0" parTransId="{02F84B72-735A-4281-8BFD-981225D9C53D}" sibTransId="{67D24946-2B5E-4498-8156-815A1C7242C7}"/>
    <dgm:cxn modelId="{EEBF8DE5-CC88-4CE8-A96C-1368BA93F93B}" type="presOf" srcId="{EBBB980D-36DA-4098-A259-587959543318}" destId="{A1F60FAF-97AA-4114-8A8F-3FF9429CF986}" srcOrd="1" destOrd="0" presId="urn:microsoft.com/office/officeart/2016/7/layout/RepeatingBendingProcessNew"/>
    <dgm:cxn modelId="{FF75A0EA-0771-4A1A-B463-CEBE508EFBCC}" srcId="{8AA04F51-A954-4459-BBA7-31CEB3902EEE}" destId="{9955CB1D-73A5-4D13-81EC-09F6900CE401}" srcOrd="3" destOrd="0" parTransId="{A247C346-7DE6-44A9-8341-B926FB4F63B6}" sibTransId="{E36F7691-C233-4D07-9536-172C93A2FC7A}"/>
    <dgm:cxn modelId="{B97BD5B6-7809-4753-95C6-8AD3396CAA1A}" type="presParOf" srcId="{94197AB6-D35E-43E6-B21E-1FB9524D0D7E}" destId="{70ABBB66-7B55-44C2-AB61-E145BD1567CC}" srcOrd="0" destOrd="0" presId="urn:microsoft.com/office/officeart/2016/7/layout/RepeatingBendingProcessNew"/>
    <dgm:cxn modelId="{12E39078-9DBE-4BAB-8C13-744456E38116}" type="presParOf" srcId="{94197AB6-D35E-43E6-B21E-1FB9524D0D7E}" destId="{AE121386-DAEA-486B-A153-26026AA64BF2}" srcOrd="1" destOrd="0" presId="urn:microsoft.com/office/officeart/2016/7/layout/RepeatingBendingProcessNew"/>
    <dgm:cxn modelId="{61E0026F-89F3-4FB5-8B33-4E8489C84F54}" type="presParOf" srcId="{AE121386-DAEA-486B-A153-26026AA64BF2}" destId="{A1F60FAF-97AA-4114-8A8F-3FF9429CF986}" srcOrd="0" destOrd="0" presId="urn:microsoft.com/office/officeart/2016/7/layout/RepeatingBendingProcessNew"/>
    <dgm:cxn modelId="{FF39928F-9E1D-45E8-85D7-C7C632CEB10E}" type="presParOf" srcId="{94197AB6-D35E-43E6-B21E-1FB9524D0D7E}" destId="{AF14764A-E48F-4FA0-B94A-DFC59D516201}" srcOrd="2" destOrd="0" presId="urn:microsoft.com/office/officeart/2016/7/layout/RepeatingBendingProcessNew"/>
    <dgm:cxn modelId="{BF003948-02D0-4A9F-893B-105EFD8237D7}" type="presParOf" srcId="{94197AB6-D35E-43E6-B21E-1FB9524D0D7E}" destId="{0FE79FE2-9156-44F1-8067-194557FBAA55}" srcOrd="3" destOrd="0" presId="urn:microsoft.com/office/officeart/2016/7/layout/RepeatingBendingProcessNew"/>
    <dgm:cxn modelId="{876C3B72-C34A-4A67-8DA0-537891B7CEBF}" type="presParOf" srcId="{0FE79FE2-9156-44F1-8067-194557FBAA55}" destId="{3619453C-F0DD-4AF4-9EB9-CC143F5F86A3}" srcOrd="0" destOrd="0" presId="urn:microsoft.com/office/officeart/2016/7/layout/RepeatingBendingProcessNew"/>
    <dgm:cxn modelId="{250A60C8-EB70-41B1-BBBD-42DF37017161}" type="presParOf" srcId="{94197AB6-D35E-43E6-B21E-1FB9524D0D7E}" destId="{072E8E5C-FD95-43FC-9061-31822D836600}" srcOrd="4" destOrd="0" presId="urn:microsoft.com/office/officeart/2016/7/layout/RepeatingBendingProcessNew"/>
    <dgm:cxn modelId="{9841EA33-251D-4AF8-9BE0-6596DFFAEA4F}" type="presParOf" srcId="{94197AB6-D35E-43E6-B21E-1FB9524D0D7E}" destId="{7844DEE6-3303-4F90-8197-07A46F831E77}" srcOrd="5" destOrd="0" presId="urn:microsoft.com/office/officeart/2016/7/layout/RepeatingBendingProcessNew"/>
    <dgm:cxn modelId="{DE7BD071-485C-4638-87EB-18BF4C03EF84}" type="presParOf" srcId="{7844DEE6-3303-4F90-8197-07A46F831E77}" destId="{708F437D-C246-4B64-989D-549900BFF34C}" srcOrd="0" destOrd="0" presId="urn:microsoft.com/office/officeart/2016/7/layout/RepeatingBendingProcessNew"/>
    <dgm:cxn modelId="{3C102589-1400-4852-B204-196CA2AFD968}" type="presParOf" srcId="{94197AB6-D35E-43E6-B21E-1FB9524D0D7E}" destId="{79790393-D28E-4D20-A99C-DC0FD0510943}" srcOrd="6" destOrd="0" presId="urn:microsoft.com/office/officeart/2016/7/layout/RepeatingBendingProcessNew"/>
    <dgm:cxn modelId="{998CFF78-9BF0-43C3-8F6E-9584F2878A7E}" type="presParOf" srcId="{94197AB6-D35E-43E6-B21E-1FB9524D0D7E}" destId="{498C99F0-C19E-49EC-80FE-F46E09193DC8}" srcOrd="7" destOrd="0" presId="urn:microsoft.com/office/officeart/2016/7/layout/RepeatingBendingProcessNew"/>
    <dgm:cxn modelId="{FAC2D0B1-1B42-4B7D-A509-FCFC84830EDA}" type="presParOf" srcId="{498C99F0-C19E-49EC-80FE-F46E09193DC8}" destId="{E8D7C679-6B80-417F-956B-5427C72D496F}" srcOrd="0" destOrd="0" presId="urn:microsoft.com/office/officeart/2016/7/layout/RepeatingBendingProcessNew"/>
    <dgm:cxn modelId="{2AA67182-E64E-40C4-BF76-3F58FD37C35A}" type="presParOf" srcId="{94197AB6-D35E-43E6-B21E-1FB9524D0D7E}" destId="{A0789D3B-5BC2-43DC-AEAD-067CE187D54F}" srcOrd="8" destOrd="0" presId="urn:microsoft.com/office/officeart/2016/7/layout/RepeatingBendingProcessNew"/>
    <dgm:cxn modelId="{BB1121E2-54B6-4FD4-A1E9-9B621A264A12}" type="presParOf" srcId="{94197AB6-D35E-43E6-B21E-1FB9524D0D7E}" destId="{B076E7FA-7759-4A31-932B-0224306C864B}" srcOrd="9" destOrd="0" presId="urn:microsoft.com/office/officeart/2016/7/layout/RepeatingBendingProcessNew"/>
    <dgm:cxn modelId="{1D8E1DEB-FC56-4F51-9B7A-F39D36CBF5CC}" type="presParOf" srcId="{B076E7FA-7759-4A31-932B-0224306C864B}" destId="{DC069DA4-A776-4DD7-8C55-3CBE7B29493B}" srcOrd="0" destOrd="0" presId="urn:microsoft.com/office/officeart/2016/7/layout/RepeatingBendingProcessNew"/>
    <dgm:cxn modelId="{624B0AA4-ED8F-4A10-BA16-6DD2385BBF02}" type="presParOf" srcId="{94197AB6-D35E-43E6-B21E-1FB9524D0D7E}" destId="{83A4EF1C-9A6B-473C-A561-08F2B8DB115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DA024-E4EF-447B-9CB2-2CB1674718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4E7AB9-738A-498C-A318-AE6682D4D6C7}">
      <dgm:prSet/>
      <dgm:spPr/>
      <dgm:t>
        <a:bodyPr/>
        <a:lstStyle/>
        <a:p>
          <a:r>
            <a:rPr lang="en-IN"/>
            <a:t>You can change your existing contract from the consumption-based commercial model to a subscription license. Keep in mind that not all services that are eligible for the consumption-based model are compatible with the subscription-based model.</a:t>
          </a:r>
          <a:endParaRPr lang="en-US"/>
        </a:p>
      </dgm:t>
    </dgm:pt>
    <dgm:pt modelId="{91CB66F7-2E69-404C-9F3D-7155B0B49CA6}" type="parTrans" cxnId="{25FA961E-12EF-4EA1-BAD4-09EA88570607}">
      <dgm:prSet/>
      <dgm:spPr/>
      <dgm:t>
        <a:bodyPr/>
        <a:lstStyle/>
        <a:p>
          <a:endParaRPr lang="en-US"/>
        </a:p>
      </dgm:t>
    </dgm:pt>
    <dgm:pt modelId="{724761FD-CD04-4AAE-B1E4-84DBE40D7A80}" type="sibTrans" cxnId="{25FA961E-12EF-4EA1-BAD4-09EA88570607}">
      <dgm:prSet/>
      <dgm:spPr/>
      <dgm:t>
        <a:bodyPr/>
        <a:lstStyle/>
        <a:p>
          <a:endParaRPr lang="en-US"/>
        </a:p>
      </dgm:t>
    </dgm:pt>
    <dgm:pt modelId="{FB9CA07A-F65C-4B6A-91A6-CCAF3254CE04}">
      <dgm:prSet/>
      <dgm:spPr/>
      <dgm:t>
        <a:bodyPr/>
        <a:lstStyle/>
        <a:p>
          <a:r>
            <a:rPr lang="en-IN"/>
            <a:t>recommend that you contact your SAP account executive or sales representative to discuss feasibility and terms of transforming your contract.</a:t>
          </a:r>
          <a:endParaRPr lang="en-US"/>
        </a:p>
      </dgm:t>
    </dgm:pt>
    <dgm:pt modelId="{CB7D8954-CA01-4EF6-8CF1-877A7775A0C3}" type="parTrans" cxnId="{B1950BB9-A8A0-4CBC-8FD0-BFD59264A3AB}">
      <dgm:prSet/>
      <dgm:spPr/>
      <dgm:t>
        <a:bodyPr/>
        <a:lstStyle/>
        <a:p>
          <a:endParaRPr lang="en-US"/>
        </a:p>
      </dgm:t>
    </dgm:pt>
    <dgm:pt modelId="{277D4B26-6C6E-4929-928E-7921797C44D7}" type="sibTrans" cxnId="{B1950BB9-A8A0-4CBC-8FD0-BFD59264A3AB}">
      <dgm:prSet/>
      <dgm:spPr/>
      <dgm:t>
        <a:bodyPr/>
        <a:lstStyle/>
        <a:p>
          <a:endParaRPr lang="en-US"/>
        </a:p>
      </dgm:t>
    </dgm:pt>
    <dgm:pt modelId="{90725996-408B-479B-BE62-75F499916F43}" type="pres">
      <dgm:prSet presAssocID="{E90DA024-E4EF-447B-9CB2-2CB167471823}" presName="root" presStyleCnt="0">
        <dgm:presLayoutVars>
          <dgm:dir/>
          <dgm:resizeHandles val="exact"/>
        </dgm:presLayoutVars>
      </dgm:prSet>
      <dgm:spPr/>
    </dgm:pt>
    <dgm:pt modelId="{2509357B-3FEF-4738-B72A-986FDAFB5FCF}" type="pres">
      <dgm:prSet presAssocID="{6A4E7AB9-738A-498C-A318-AE6682D4D6C7}" presName="compNode" presStyleCnt="0"/>
      <dgm:spPr/>
    </dgm:pt>
    <dgm:pt modelId="{DA0F6D33-0849-44D8-A98C-938A5839AFD1}" type="pres">
      <dgm:prSet presAssocID="{6A4E7AB9-738A-498C-A318-AE6682D4D6C7}" presName="bgRect" presStyleLbl="bgShp" presStyleIdx="0" presStyleCnt="2"/>
      <dgm:spPr/>
    </dgm:pt>
    <dgm:pt modelId="{A52922D7-059A-475C-94ED-41460DEB59B3}" type="pres">
      <dgm:prSet presAssocID="{6A4E7AB9-738A-498C-A318-AE6682D4D6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F9E87AEE-D68D-4869-9576-F1DE87629985}" type="pres">
      <dgm:prSet presAssocID="{6A4E7AB9-738A-498C-A318-AE6682D4D6C7}" presName="spaceRect" presStyleCnt="0"/>
      <dgm:spPr/>
    </dgm:pt>
    <dgm:pt modelId="{2A409679-CC2C-466D-AE35-EF7E18996C04}" type="pres">
      <dgm:prSet presAssocID="{6A4E7AB9-738A-498C-A318-AE6682D4D6C7}" presName="parTx" presStyleLbl="revTx" presStyleIdx="0" presStyleCnt="2">
        <dgm:presLayoutVars>
          <dgm:chMax val="0"/>
          <dgm:chPref val="0"/>
        </dgm:presLayoutVars>
      </dgm:prSet>
      <dgm:spPr/>
    </dgm:pt>
    <dgm:pt modelId="{90D97779-08F7-4341-A7AE-F23AA7BC588D}" type="pres">
      <dgm:prSet presAssocID="{724761FD-CD04-4AAE-B1E4-84DBE40D7A80}" presName="sibTrans" presStyleCnt="0"/>
      <dgm:spPr/>
    </dgm:pt>
    <dgm:pt modelId="{87639492-E59F-475C-865B-B5014B9EEFFF}" type="pres">
      <dgm:prSet presAssocID="{FB9CA07A-F65C-4B6A-91A6-CCAF3254CE04}" presName="compNode" presStyleCnt="0"/>
      <dgm:spPr/>
    </dgm:pt>
    <dgm:pt modelId="{AAE38816-343F-4419-8C31-0897062CF4AC}" type="pres">
      <dgm:prSet presAssocID="{FB9CA07A-F65C-4B6A-91A6-CCAF3254CE04}" presName="bgRect" presStyleLbl="bgShp" presStyleIdx="1" presStyleCnt="2"/>
      <dgm:spPr/>
    </dgm:pt>
    <dgm:pt modelId="{C818D771-54BA-49BD-A69F-731DE0989D83}" type="pres">
      <dgm:prSet presAssocID="{FB9CA07A-F65C-4B6A-91A6-CCAF3254C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54911D1-74B8-4B67-BA10-DDEBDB4FD0A1}" type="pres">
      <dgm:prSet presAssocID="{FB9CA07A-F65C-4B6A-91A6-CCAF3254CE04}" presName="spaceRect" presStyleCnt="0"/>
      <dgm:spPr/>
    </dgm:pt>
    <dgm:pt modelId="{839E4CD4-C587-48DB-ACC7-7A3C7E9A61B7}" type="pres">
      <dgm:prSet presAssocID="{FB9CA07A-F65C-4B6A-91A6-CCAF3254CE04}" presName="parTx" presStyleLbl="revTx" presStyleIdx="1" presStyleCnt="2">
        <dgm:presLayoutVars>
          <dgm:chMax val="0"/>
          <dgm:chPref val="0"/>
        </dgm:presLayoutVars>
      </dgm:prSet>
      <dgm:spPr/>
    </dgm:pt>
  </dgm:ptLst>
  <dgm:cxnLst>
    <dgm:cxn modelId="{25FA961E-12EF-4EA1-BAD4-09EA88570607}" srcId="{E90DA024-E4EF-447B-9CB2-2CB167471823}" destId="{6A4E7AB9-738A-498C-A318-AE6682D4D6C7}" srcOrd="0" destOrd="0" parTransId="{91CB66F7-2E69-404C-9F3D-7155B0B49CA6}" sibTransId="{724761FD-CD04-4AAE-B1E4-84DBE40D7A80}"/>
    <dgm:cxn modelId="{232E0E3B-0335-4BB5-8E21-86841149627B}" type="presOf" srcId="{E90DA024-E4EF-447B-9CB2-2CB167471823}" destId="{90725996-408B-479B-BE62-75F499916F43}" srcOrd="0" destOrd="0" presId="urn:microsoft.com/office/officeart/2018/2/layout/IconVerticalSolidList"/>
    <dgm:cxn modelId="{9EC46D8D-4621-41B5-8848-2EC9BFFA1AA8}" type="presOf" srcId="{6A4E7AB9-738A-498C-A318-AE6682D4D6C7}" destId="{2A409679-CC2C-466D-AE35-EF7E18996C04}" srcOrd="0" destOrd="0" presId="urn:microsoft.com/office/officeart/2018/2/layout/IconVerticalSolidList"/>
    <dgm:cxn modelId="{31B7C7B2-3D17-4A5E-AF49-F43381BFB772}" type="presOf" srcId="{FB9CA07A-F65C-4B6A-91A6-CCAF3254CE04}" destId="{839E4CD4-C587-48DB-ACC7-7A3C7E9A61B7}" srcOrd="0" destOrd="0" presId="urn:microsoft.com/office/officeart/2018/2/layout/IconVerticalSolidList"/>
    <dgm:cxn modelId="{B1950BB9-A8A0-4CBC-8FD0-BFD59264A3AB}" srcId="{E90DA024-E4EF-447B-9CB2-2CB167471823}" destId="{FB9CA07A-F65C-4B6A-91A6-CCAF3254CE04}" srcOrd="1" destOrd="0" parTransId="{CB7D8954-CA01-4EF6-8CF1-877A7775A0C3}" sibTransId="{277D4B26-6C6E-4929-928E-7921797C44D7}"/>
    <dgm:cxn modelId="{8E245BF9-BB73-474C-ADA1-9C71A2DA0E7E}" type="presParOf" srcId="{90725996-408B-479B-BE62-75F499916F43}" destId="{2509357B-3FEF-4738-B72A-986FDAFB5FCF}" srcOrd="0" destOrd="0" presId="urn:microsoft.com/office/officeart/2018/2/layout/IconVerticalSolidList"/>
    <dgm:cxn modelId="{4FDD0840-94B0-4105-812C-6DBE2A39CF41}" type="presParOf" srcId="{2509357B-3FEF-4738-B72A-986FDAFB5FCF}" destId="{DA0F6D33-0849-44D8-A98C-938A5839AFD1}" srcOrd="0" destOrd="0" presId="urn:microsoft.com/office/officeart/2018/2/layout/IconVerticalSolidList"/>
    <dgm:cxn modelId="{C9E719A4-F63F-45A9-830C-2991136203FA}" type="presParOf" srcId="{2509357B-3FEF-4738-B72A-986FDAFB5FCF}" destId="{A52922D7-059A-475C-94ED-41460DEB59B3}" srcOrd="1" destOrd="0" presId="urn:microsoft.com/office/officeart/2018/2/layout/IconVerticalSolidList"/>
    <dgm:cxn modelId="{A74351C7-298D-485B-BF04-78721C3D988E}" type="presParOf" srcId="{2509357B-3FEF-4738-B72A-986FDAFB5FCF}" destId="{F9E87AEE-D68D-4869-9576-F1DE87629985}" srcOrd="2" destOrd="0" presId="urn:microsoft.com/office/officeart/2018/2/layout/IconVerticalSolidList"/>
    <dgm:cxn modelId="{40973D09-BFA4-4C69-AB71-095929AC6945}" type="presParOf" srcId="{2509357B-3FEF-4738-B72A-986FDAFB5FCF}" destId="{2A409679-CC2C-466D-AE35-EF7E18996C04}" srcOrd="3" destOrd="0" presId="urn:microsoft.com/office/officeart/2018/2/layout/IconVerticalSolidList"/>
    <dgm:cxn modelId="{7F62CF61-CD37-4CD5-B7A5-DAC51E3BC023}" type="presParOf" srcId="{90725996-408B-479B-BE62-75F499916F43}" destId="{90D97779-08F7-4341-A7AE-F23AA7BC588D}" srcOrd="1" destOrd="0" presId="urn:microsoft.com/office/officeart/2018/2/layout/IconVerticalSolidList"/>
    <dgm:cxn modelId="{3F649CCB-EC9D-44D9-95BD-FDB226FC990C}" type="presParOf" srcId="{90725996-408B-479B-BE62-75F499916F43}" destId="{87639492-E59F-475C-865B-B5014B9EEFFF}" srcOrd="2" destOrd="0" presId="urn:microsoft.com/office/officeart/2018/2/layout/IconVerticalSolidList"/>
    <dgm:cxn modelId="{0163CB85-17B4-44C5-8A73-338E021A14F2}" type="presParOf" srcId="{87639492-E59F-475C-865B-B5014B9EEFFF}" destId="{AAE38816-343F-4419-8C31-0897062CF4AC}" srcOrd="0" destOrd="0" presId="urn:microsoft.com/office/officeart/2018/2/layout/IconVerticalSolidList"/>
    <dgm:cxn modelId="{9F99BED9-461D-4183-9C25-788049CBF5B6}" type="presParOf" srcId="{87639492-E59F-475C-865B-B5014B9EEFFF}" destId="{C818D771-54BA-49BD-A69F-731DE0989D83}" srcOrd="1" destOrd="0" presId="urn:microsoft.com/office/officeart/2018/2/layout/IconVerticalSolidList"/>
    <dgm:cxn modelId="{2FDB4017-95A8-46BF-85C2-552EFBA3E00B}" type="presParOf" srcId="{87639492-E59F-475C-865B-B5014B9EEFFF}" destId="{954911D1-74B8-4B67-BA10-DDEBDB4FD0A1}" srcOrd="2" destOrd="0" presId="urn:microsoft.com/office/officeart/2018/2/layout/IconVerticalSolidList"/>
    <dgm:cxn modelId="{E40D8F61-EFF8-4BAA-9691-0AAF4E3B11D6}" type="presParOf" srcId="{87639492-E59F-475C-865B-B5014B9EEFFF}" destId="{839E4CD4-C587-48DB-ACC7-7A3C7E9A61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59E34-5BD5-4170-B806-FC27EB0D3ED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0B33FF8-7B40-4589-AC0F-85929E32D948}">
      <dgm:prSet/>
      <dgm:spPr/>
      <dgm:t>
        <a:bodyPr/>
        <a:lstStyle/>
        <a:p>
          <a:r>
            <a:rPr lang="en-IN" b="1"/>
            <a:t>Subaccounts</a:t>
          </a:r>
          <a:r>
            <a:rPr lang="en-IN"/>
            <a:t> let you structure a global account according to your organization’s and project’s requirements with regard to members, authorizations, and entitlements.</a:t>
          </a:r>
          <a:endParaRPr lang="en-US"/>
        </a:p>
      </dgm:t>
    </dgm:pt>
    <dgm:pt modelId="{23610BC5-92DB-494B-B3B0-94E279A9D665}" type="parTrans" cxnId="{1F3E8E84-46F6-4383-9E59-40FB351BCBE1}">
      <dgm:prSet/>
      <dgm:spPr/>
      <dgm:t>
        <a:bodyPr/>
        <a:lstStyle/>
        <a:p>
          <a:endParaRPr lang="en-US"/>
        </a:p>
      </dgm:t>
    </dgm:pt>
    <dgm:pt modelId="{8E02C84D-7A98-4A38-B397-D4EB3443DC92}" type="sibTrans" cxnId="{1F3E8E84-46F6-4383-9E59-40FB351BCBE1}">
      <dgm:prSet/>
      <dgm:spPr/>
      <dgm:t>
        <a:bodyPr/>
        <a:lstStyle/>
        <a:p>
          <a:endParaRPr lang="en-US"/>
        </a:p>
      </dgm:t>
    </dgm:pt>
    <dgm:pt modelId="{19D7B9F4-89C4-4611-A4CB-F5F451581015}">
      <dgm:prSet/>
      <dgm:spPr/>
      <dgm:t>
        <a:bodyPr/>
        <a:lstStyle/>
        <a:p>
          <a:r>
            <a:rPr lang="en-IN"/>
            <a:t>A global account can contain one or more subaccounts in which you deploy applications, use services, and manage your subscriptions. </a:t>
          </a:r>
          <a:endParaRPr lang="en-US"/>
        </a:p>
      </dgm:t>
    </dgm:pt>
    <dgm:pt modelId="{5E6E52F2-F35A-4BFE-95B9-BB9BA5E1B096}" type="parTrans" cxnId="{35C4ED33-C899-4397-9259-F88B934FE697}">
      <dgm:prSet/>
      <dgm:spPr/>
      <dgm:t>
        <a:bodyPr/>
        <a:lstStyle/>
        <a:p>
          <a:endParaRPr lang="en-US"/>
        </a:p>
      </dgm:t>
    </dgm:pt>
    <dgm:pt modelId="{0C23C907-95FE-4347-A811-06AAB0B799B0}" type="sibTrans" cxnId="{35C4ED33-C899-4397-9259-F88B934FE697}">
      <dgm:prSet/>
      <dgm:spPr/>
      <dgm:t>
        <a:bodyPr/>
        <a:lstStyle/>
        <a:p>
          <a:endParaRPr lang="en-US"/>
        </a:p>
      </dgm:t>
    </dgm:pt>
    <dgm:pt modelId="{FF64448A-4A71-4FBA-AB65-08164A2DE069}" type="pres">
      <dgm:prSet presAssocID="{BB359E34-5BD5-4170-B806-FC27EB0D3ED5}" presName="vert0" presStyleCnt="0">
        <dgm:presLayoutVars>
          <dgm:dir/>
          <dgm:animOne val="branch"/>
          <dgm:animLvl val="lvl"/>
        </dgm:presLayoutVars>
      </dgm:prSet>
      <dgm:spPr/>
    </dgm:pt>
    <dgm:pt modelId="{0570D7CE-91BD-40B8-9967-53CEAF855858}" type="pres">
      <dgm:prSet presAssocID="{E0B33FF8-7B40-4589-AC0F-85929E32D948}" presName="thickLine" presStyleLbl="alignNode1" presStyleIdx="0" presStyleCnt="2"/>
      <dgm:spPr/>
    </dgm:pt>
    <dgm:pt modelId="{EDF92247-3051-48DF-8879-0F74AFB4B4DC}" type="pres">
      <dgm:prSet presAssocID="{E0B33FF8-7B40-4589-AC0F-85929E32D948}" presName="horz1" presStyleCnt="0"/>
      <dgm:spPr/>
    </dgm:pt>
    <dgm:pt modelId="{1F808DDE-C1B8-4E29-A120-379D7F064BD6}" type="pres">
      <dgm:prSet presAssocID="{E0B33FF8-7B40-4589-AC0F-85929E32D948}" presName="tx1" presStyleLbl="revTx" presStyleIdx="0" presStyleCnt="2"/>
      <dgm:spPr/>
    </dgm:pt>
    <dgm:pt modelId="{B9A18AB0-CBDA-406E-AFE4-4C6DCFA21DF2}" type="pres">
      <dgm:prSet presAssocID="{E0B33FF8-7B40-4589-AC0F-85929E32D948}" presName="vert1" presStyleCnt="0"/>
      <dgm:spPr/>
    </dgm:pt>
    <dgm:pt modelId="{24588213-52CA-4194-A26A-EA7797913FA4}" type="pres">
      <dgm:prSet presAssocID="{19D7B9F4-89C4-4611-A4CB-F5F451581015}" presName="thickLine" presStyleLbl="alignNode1" presStyleIdx="1" presStyleCnt="2"/>
      <dgm:spPr/>
    </dgm:pt>
    <dgm:pt modelId="{66CE6C6C-7D20-453F-B868-97AF9ADC020A}" type="pres">
      <dgm:prSet presAssocID="{19D7B9F4-89C4-4611-A4CB-F5F451581015}" presName="horz1" presStyleCnt="0"/>
      <dgm:spPr/>
    </dgm:pt>
    <dgm:pt modelId="{A55A3F3D-7F30-447B-A5FD-E489213EC242}" type="pres">
      <dgm:prSet presAssocID="{19D7B9F4-89C4-4611-A4CB-F5F451581015}" presName="tx1" presStyleLbl="revTx" presStyleIdx="1" presStyleCnt="2"/>
      <dgm:spPr/>
    </dgm:pt>
    <dgm:pt modelId="{DAC0FEF5-6961-4ECC-BA1F-278D8F016226}" type="pres">
      <dgm:prSet presAssocID="{19D7B9F4-89C4-4611-A4CB-F5F451581015}" presName="vert1" presStyleCnt="0"/>
      <dgm:spPr/>
    </dgm:pt>
  </dgm:ptLst>
  <dgm:cxnLst>
    <dgm:cxn modelId="{35C4ED33-C899-4397-9259-F88B934FE697}" srcId="{BB359E34-5BD5-4170-B806-FC27EB0D3ED5}" destId="{19D7B9F4-89C4-4611-A4CB-F5F451581015}" srcOrd="1" destOrd="0" parTransId="{5E6E52F2-F35A-4BFE-95B9-BB9BA5E1B096}" sibTransId="{0C23C907-95FE-4347-A811-06AAB0B799B0}"/>
    <dgm:cxn modelId="{7FD9AF57-5A5A-4928-BC15-42AD42D6FFCE}" type="presOf" srcId="{E0B33FF8-7B40-4589-AC0F-85929E32D948}" destId="{1F808DDE-C1B8-4E29-A120-379D7F064BD6}" srcOrd="0" destOrd="0" presId="urn:microsoft.com/office/officeart/2008/layout/LinedList"/>
    <dgm:cxn modelId="{1F3E8E84-46F6-4383-9E59-40FB351BCBE1}" srcId="{BB359E34-5BD5-4170-B806-FC27EB0D3ED5}" destId="{E0B33FF8-7B40-4589-AC0F-85929E32D948}" srcOrd="0" destOrd="0" parTransId="{23610BC5-92DB-494B-B3B0-94E279A9D665}" sibTransId="{8E02C84D-7A98-4A38-B397-D4EB3443DC92}"/>
    <dgm:cxn modelId="{00785F98-3C32-44D4-B3A5-865A4E1D2827}" type="presOf" srcId="{19D7B9F4-89C4-4611-A4CB-F5F451581015}" destId="{A55A3F3D-7F30-447B-A5FD-E489213EC242}" srcOrd="0" destOrd="0" presId="urn:microsoft.com/office/officeart/2008/layout/LinedList"/>
    <dgm:cxn modelId="{ED09EBF2-DC55-4ABA-BC1C-13EF8270DCC8}" type="presOf" srcId="{BB359E34-5BD5-4170-B806-FC27EB0D3ED5}" destId="{FF64448A-4A71-4FBA-AB65-08164A2DE069}" srcOrd="0" destOrd="0" presId="urn:microsoft.com/office/officeart/2008/layout/LinedList"/>
    <dgm:cxn modelId="{D1941F6E-E09F-45CE-935C-43B8614F4BC7}" type="presParOf" srcId="{FF64448A-4A71-4FBA-AB65-08164A2DE069}" destId="{0570D7CE-91BD-40B8-9967-53CEAF855858}" srcOrd="0" destOrd="0" presId="urn:microsoft.com/office/officeart/2008/layout/LinedList"/>
    <dgm:cxn modelId="{0C8E6A91-3C1D-4A36-ABEB-20A7BBAFB978}" type="presParOf" srcId="{FF64448A-4A71-4FBA-AB65-08164A2DE069}" destId="{EDF92247-3051-48DF-8879-0F74AFB4B4DC}" srcOrd="1" destOrd="0" presId="urn:microsoft.com/office/officeart/2008/layout/LinedList"/>
    <dgm:cxn modelId="{D0597334-FC4B-4A1E-98AA-32791718C98F}" type="presParOf" srcId="{EDF92247-3051-48DF-8879-0F74AFB4B4DC}" destId="{1F808DDE-C1B8-4E29-A120-379D7F064BD6}" srcOrd="0" destOrd="0" presId="urn:microsoft.com/office/officeart/2008/layout/LinedList"/>
    <dgm:cxn modelId="{14A19477-A78E-4E3D-9DA4-D1F259C2BFF9}" type="presParOf" srcId="{EDF92247-3051-48DF-8879-0F74AFB4B4DC}" destId="{B9A18AB0-CBDA-406E-AFE4-4C6DCFA21DF2}" srcOrd="1" destOrd="0" presId="urn:microsoft.com/office/officeart/2008/layout/LinedList"/>
    <dgm:cxn modelId="{96488797-2DBA-46AB-9F9D-EFBDD2C1A8B3}" type="presParOf" srcId="{FF64448A-4A71-4FBA-AB65-08164A2DE069}" destId="{24588213-52CA-4194-A26A-EA7797913FA4}" srcOrd="2" destOrd="0" presId="urn:microsoft.com/office/officeart/2008/layout/LinedList"/>
    <dgm:cxn modelId="{096F533C-AB02-4112-809C-7DF8A7B48B0F}" type="presParOf" srcId="{FF64448A-4A71-4FBA-AB65-08164A2DE069}" destId="{66CE6C6C-7D20-453F-B868-97AF9ADC020A}" srcOrd="3" destOrd="0" presId="urn:microsoft.com/office/officeart/2008/layout/LinedList"/>
    <dgm:cxn modelId="{BDE3EB0B-433A-40BD-876B-7DEE03DA5252}" type="presParOf" srcId="{66CE6C6C-7D20-453F-B868-97AF9ADC020A}" destId="{A55A3F3D-7F30-447B-A5FD-E489213EC242}" srcOrd="0" destOrd="0" presId="urn:microsoft.com/office/officeart/2008/layout/LinedList"/>
    <dgm:cxn modelId="{57E2DDD6-03DD-45E1-B0D9-CE66AF965775}" type="presParOf" srcId="{66CE6C6C-7D20-453F-B868-97AF9ADC020A}" destId="{DAC0FEF5-6961-4ECC-BA1F-278D8F0162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C6EF9-B925-4CA5-8F7E-7A3846186BB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6AA44B24-602D-4B34-9E4D-A97D49F79F15}">
      <dgm:prSet/>
      <dgm:spPr/>
      <dgm:t>
        <a:bodyPr/>
        <a:lstStyle/>
        <a:p>
          <a:r>
            <a:rPr lang="en-US" b="0" i="0"/>
            <a:t>Enables asynchronous messaging by using message queues.</a:t>
          </a:r>
          <a:endParaRPr lang="en-US"/>
        </a:p>
      </dgm:t>
    </dgm:pt>
    <dgm:pt modelId="{6CDBD2A2-91E7-49E1-9C55-84C51EDC916F}" type="parTrans" cxnId="{28FF5498-CCEF-451A-8341-EEB326C782F9}">
      <dgm:prSet/>
      <dgm:spPr/>
      <dgm:t>
        <a:bodyPr/>
        <a:lstStyle/>
        <a:p>
          <a:endParaRPr lang="en-US"/>
        </a:p>
      </dgm:t>
    </dgm:pt>
    <dgm:pt modelId="{18B3285E-F4D2-4EFE-AFCD-235941E60730}" type="sibTrans" cxnId="{28FF5498-CCEF-451A-8341-EEB326C782F9}">
      <dgm:prSet/>
      <dgm:spPr/>
      <dgm:t>
        <a:bodyPr/>
        <a:lstStyle/>
        <a:p>
          <a:endParaRPr lang="en-US"/>
        </a:p>
      </dgm:t>
    </dgm:pt>
    <dgm:pt modelId="{EAA3202C-06FF-418A-AFDC-879C553103DD}">
      <dgm:prSet/>
      <dgm:spPr/>
      <dgm:t>
        <a:bodyPr/>
        <a:lstStyle/>
        <a:p>
          <a:r>
            <a:rPr lang="en-US" b="0" i="0"/>
            <a:t>The sender adapter consumes messages from a queue. The messages are processed concurrently.</a:t>
          </a:r>
          <a:endParaRPr lang="en-US"/>
        </a:p>
      </dgm:t>
    </dgm:pt>
    <dgm:pt modelId="{D50CDAF7-5850-43BD-9714-A8577BE78918}" type="parTrans" cxnId="{BF14C503-F388-4F01-AA8A-17CD732491F3}">
      <dgm:prSet/>
      <dgm:spPr/>
      <dgm:t>
        <a:bodyPr/>
        <a:lstStyle/>
        <a:p>
          <a:endParaRPr lang="en-US"/>
        </a:p>
      </dgm:t>
    </dgm:pt>
    <dgm:pt modelId="{2B6E26CA-82F4-4B92-B0AF-F9337FE5C0C6}" type="sibTrans" cxnId="{BF14C503-F388-4F01-AA8A-17CD732491F3}">
      <dgm:prSet/>
      <dgm:spPr/>
      <dgm:t>
        <a:bodyPr/>
        <a:lstStyle/>
        <a:p>
          <a:endParaRPr lang="en-US"/>
        </a:p>
      </dgm:t>
    </dgm:pt>
    <dgm:pt modelId="{855FB56E-CE87-45AD-AB2B-AD76714F6691}">
      <dgm:prSet/>
      <dgm:spPr/>
      <dgm:t>
        <a:bodyPr/>
        <a:lstStyle/>
        <a:p>
          <a:r>
            <a:rPr lang="en-US" b="0" i="0"/>
            <a:t>To prevent situations where the JMS adapter tries again and again to process a failed (large) message, you can store messages (where the processing stopped unexpectedly) in a dead-letter queue after two retries.</a:t>
          </a:r>
          <a:endParaRPr lang="en-US"/>
        </a:p>
      </dgm:t>
    </dgm:pt>
    <dgm:pt modelId="{87894B54-D9FF-468D-BE3D-0389405A96FD}" type="parTrans" cxnId="{72A51112-B3D7-4DD0-95A3-61928EF41CED}">
      <dgm:prSet/>
      <dgm:spPr/>
      <dgm:t>
        <a:bodyPr/>
        <a:lstStyle/>
        <a:p>
          <a:endParaRPr lang="en-US"/>
        </a:p>
      </dgm:t>
    </dgm:pt>
    <dgm:pt modelId="{B180F4B1-2301-4E80-B331-1AB022DF39B6}" type="sibTrans" cxnId="{72A51112-B3D7-4DD0-95A3-61928EF41CED}">
      <dgm:prSet/>
      <dgm:spPr/>
      <dgm:t>
        <a:bodyPr/>
        <a:lstStyle/>
        <a:p>
          <a:endParaRPr lang="en-US"/>
        </a:p>
      </dgm:t>
    </dgm:pt>
    <dgm:pt modelId="{6FB667D0-B4A3-4A59-B811-A8212208E6D7}" type="pres">
      <dgm:prSet presAssocID="{A1CC6EF9-B925-4CA5-8F7E-7A3846186BB2}" presName="linear" presStyleCnt="0">
        <dgm:presLayoutVars>
          <dgm:animLvl val="lvl"/>
          <dgm:resizeHandles val="exact"/>
        </dgm:presLayoutVars>
      </dgm:prSet>
      <dgm:spPr/>
    </dgm:pt>
    <dgm:pt modelId="{0CC047A4-9AD8-4BE4-B1CA-3AF877B6E4FD}" type="pres">
      <dgm:prSet presAssocID="{6AA44B24-602D-4B34-9E4D-A97D49F79F15}" presName="parentText" presStyleLbl="node1" presStyleIdx="0" presStyleCnt="3">
        <dgm:presLayoutVars>
          <dgm:chMax val="0"/>
          <dgm:bulletEnabled val="1"/>
        </dgm:presLayoutVars>
      </dgm:prSet>
      <dgm:spPr/>
    </dgm:pt>
    <dgm:pt modelId="{9830D227-E74A-40E0-8B9B-2F0F4E5D8A24}" type="pres">
      <dgm:prSet presAssocID="{18B3285E-F4D2-4EFE-AFCD-235941E60730}" presName="spacer" presStyleCnt="0"/>
      <dgm:spPr/>
    </dgm:pt>
    <dgm:pt modelId="{401295A4-D945-4D14-9AB4-C6D3482291B4}" type="pres">
      <dgm:prSet presAssocID="{EAA3202C-06FF-418A-AFDC-879C553103DD}" presName="parentText" presStyleLbl="node1" presStyleIdx="1" presStyleCnt="3">
        <dgm:presLayoutVars>
          <dgm:chMax val="0"/>
          <dgm:bulletEnabled val="1"/>
        </dgm:presLayoutVars>
      </dgm:prSet>
      <dgm:spPr/>
    </dgm:pt>
    <dgm:pt modelId="{0C381622-7FDD-43E2-9389-D2439E6B54ED}" type="pres">
      <dgm:prSet presAssocID="{2B6E26CA-82F4-4B92-B0AF-F9337FE5C0C6}" presName="spacer" presStyleCnt="0"/>
      <dgm:spPr/>
    </dgm:pt>
    <dgm:pt modelId="{039AE065-E964-4004-BA9D-06A37390B311}" type="pres">
      <dgm:prSet presAssocID="{855FB56E-CE87-45AD-AB2B-AD76714F6691}" presName="parentText" presStyleLbl="node1" presStyleIdx="2" presStyleCnt="3">
        <dgm:presLayoutVars>
          <dgm:chMax val="0"/>
          <dgm:bulletEnabled val="1"/>
        </dgm:presLayoutVars>
      </dgm:prSet>
      <dgm:spPr/>
    </dgm:pt>
  </dgm:ptLst>
  <dgm:cxnLst>
    <dgm:cxn modelId="{BF14C503-F388-4F01-AA8A-17CD732491F3}" srcId="{A1CC6EF9-B925-4CA5-8F7E-7A3846186BB2}" destId="{EAA3202C-06FF-418A-AFDC-879C553103DD}" srcOrd="1" destOrd="0" parTransId="{D50CDAF7-5850-43BD-9714-A8577BE78918}" sibTransId="{2B6E26CA-82F4-4B92-B0AF-F9337FE5C0C6}"/>
    <dgm:cxn modelId="{72A51112-B3D7-4DD0-95A3-61928EF41CED}" srcId="{A1CC6EF9-B925-4CA5-8F7E-7A3846186BB2}" destId="{855FB56E-CE87-45AD-AB2B-AD76714F6691}" srcOrd="2" destOrd="0" parTransId="{87894B54-D9FF-468D-BE3D-0389405A96FD}" sibTransId="{B180F4B1-2301-4E80-B331-1AB022DF39B6}"/>
    <dgm:cxn modelId="{2703D346-E55E-4F4B-BF02-B89D2F3B4ED6}" type="presOf" srcId="{A1CC6EF9-B925-4CA5-8F7E-7A3846186BB2}" destId="{6FB667D0-B4A3-4A59-B811-A8212208E6D7}" srcOrd="0" destOrd="0" presId="urn:microsoft.com/office/officeart/2005/8/layout/vList2"/>
    <dgm:cxn modelId="{D286A253-34D0-4E69-88E4-B0CCE5B93BD0}" type="presOf" srcId="{855FB56E-CE87-45AD-AB2B-AD76714F6691}" destId="{039AE065-E964-4004-BA9D-06A37390B311}" srcOrd="0" destOrd="0" presId="urn:microsoft.com/office/officeart/2005/8/layout/vList2"/>
    <dgm:cxn modelId="{28FF5498-CCEF-451A-8341-EEB326C782F9}" srcId="{A1CC6EF9-B925-4CA5-8F7E-7A3846186BB2}" destId="{6AA44B24-602D-4B34-9E4D-A97D49F79F15}" srcOrd="0" destOrd="0" parTransId="{6CDBD2A2-91E7-49E1-9C55-84C51EDC916F}" sibTransId="{18B3285E-F4D2-4EFE-AFCD-235941E60730}"/>
    <dgm:cxn modelId="{00C7D4A7-756C-411A-A110-959CD1F6A1CF}" type="presOf" srcId="{6AA44B24-602D-4B34-9E4D-A97D49F79F15}" destId="{0CC047A4-9AD8-4BE4-B1CA-3AF877B6E4FD}" srcOrd="0" destOrd="0" presId="urn:microsoft.com/office/officeart/2005/8/layout/vList2"/>
    <dgm:cxn modelId="{61C301B9-4FC5-41A3-BDB3-8AAF960069D4}" type="presOf" srcId="{EAA3202C-06FF-418A-AFDC-879C553103DD}" destId="{401295A4-D945-4D14-9AB4-C6D3482291B4}" srcOrd="0" destOrd="0" presId="urn:microsoft.com/office/officeart/2005/8/layout/vList2"/>
    <dgm:cxn modelId="{319D11EE-A8DA-45F9-9E7E-0BF0AC069C71}" type="presParOf" srcId="{6FB667D0-B4A3-4A59-B811-A8212208E6D7}" destId="{0CC047A4-9AD8-4BE4-B1CA-3AF877B6E4FD}" srcOrd="0" destOrd="0" presId="urn:microsoft.com/office/officeart/2005/8/layout/vList2"/>
    <dgm:cxn modelId="{AADC48BE-55DE-4D09-92A4-0B0B52A6525C}" type="presParOf" srcId="{6FB667D0-B4A3-4A59-B811-A8212208E6D7}" destId="{9830D227-E74A-40E0-8B9B-2F0F4E5D8A24}" srcOrd="1" destOrd="0" presId="urn:microsoft.com/office/officeart/2005/8/layout/vList2"/>
    <dgm:cxn modelId="{CB92E8AD-5B82-4D38-8A63-47054FA5204C}" type="presParOf" srcId="{6FB667D0-B4A3-4A59-B811-A8212208E6D7}" destId="{401295A4-D945-4D14-9AB4-C6D3482291B4}" srcOrd="2" destOrd="0" presId="urn:microsoft.com/office/officeart/2005/8/layout/vList2"/>
    <dgm:cxn modelId="{E8095810-F230-4F67-9D42-CE0D7E000F45}" type="presParOf" srcId="{6FB667D0-B4A3-4A59-B811-A8212208E6D7}" destId="{0C381622-7FDD-43E2-9389-D2439E6B54ED}" srcOrd="3" destOrd="0" presId="urn:microsoft.com/office/officeart/2005/8/layout/vList2"/>
    <dgm:cxn modelId="{BEEF54D5-5F25-4870-8367-E8FE696D5A30}" type="presParOf" srcId="{6FB667D0-B4A3-4A59-B811-A8212208E6D7}" destId="{039AE065-E964-4004-BA9D-06A37390B31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F0A2EC-47D5-4042-ADC0-3804BD38DD5A}"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7C7B651-E2F4-4C96-8F86-67ACB26F7D6B}">
      <dgm:prSet/>
      <dgm:spPr/>
      <dgm:t>
        <a:bodyPr/>
        <a:lstStyle/>
        <a:p>
          <a:r>
            <a:rPr lang="en-US" b="0" i="0"/>
            <a:t>Connects SAP Cloud Integration to systems using the Open Data (OData) protocol in either ATOM or JSON format (only synchronous communication is supported).</a:t>
          </a:r>
          <a:endParaRPr lang="en-US"/>
        </a:p>
      </dgm:t>
    </dgm:pt>
    <dgm:pt modelId="{7A7D02B0-73C4-4243-9D33-680078699E09}" type="parTrans" cxnId="{797C08B2-4115-4505-A331-765807F77294}">
      <dgm:prSet/>
      <dgm:spPr/>
      <dgm:t>
        <a:bodyPr/>
        <a:lstStyle/>
        <a:p>
          <a:endParaRPr lang="en-US"/>
        </a:p>
      </dgm:t>
    </dgm:pt>
    <dgm:pt modelId="{E6F2E531-70BF-4F0D-B8B3-C31A93DE8A21}" type="sibTrans" cxnId="{797C08B2-4115-4505-A331-765807F77294}">
      <dgm:prSet/>
      <dgm:spPr/>
      <dgm:t>
        <a:bodyPr/>
        <a:lstStyle/>
        <a:p>
          <a:endParaRPr lang="en-US"/>
        </a:p>
      </dgm:t>
    </dgm:pt>
    <dgm:pt modelId="{C46A33B1-4E93-4C67-9517-36D9C3D9EF0B}">
      <dgm:prSet/>
      <dgm:spPr/>
      <dgm:t>
        <a:bodyPr/>
        <a:lstStyle/>
        <a:p>
          <a:r>
            <a:rPr lang="en-US" b="0" i="0"/>
            <a:t>The adapter receives incoming requests in either ATOM or JSON format.</a:t>
          </a:r>
          <a:endParaRPr lang="en-US"/>
        </a:p>
      </dgm:t>
    </dgm:pt>
    <dgm:pt modelId="{E4661243-1D9B-4EA3-822E-7311A290B7A3}" type="parTrans" cxnId="{14ADC8F7-B011-4335-9CED-052ECDE7B0A6}">
      <dgm:prSet/>
      <dgm:spPr/>
      <dgm:t>
        <a:bodyPr/>
        <a:lstStyle/>
        <a:p>
          <a:endParaRPr lang="en-US"/>
        </a:p>
      </dgm:t>
    </dgm:pt>
    <dgm:pt modelId="{8273FF43-2EF7-4766-B120-56C876F60984}" type="sibTrans" cxnId="{14ADC8F7-B011-4335-9CED-052ECDE7B0A6}">
      <dgm:prSet/>
      <dgm:spPr/>
      <dgm:t>
        <a:bodyPr/>
        <a:lstStyle/>
        <a:p>
          <a:endParaRPr lang="en-US"/>
        </a:p>
      </dgm:t>
    </dgm:pt>
    <dgm:pt modelId="{68F33A40-43EE-46DF-8AE0-5C541CA806AD}">
      <dgm:prSet/>
      <dgm:spPr/>
      <dgm:t>
        <a:bodyPr/>
        <a:lstStyle/>
        <a:p>
          <a:r>
            <a:rPr lang="en-US" b="0" i="0"/>
            <a:t>Supported operations: Create (POST), Delete (DELETE), Query (GET), Read (GET), Update (PUT)</a:t>
          </a:r>
          <a:endParaRPr lang="en-US"/>
        </a:p>
      </dgm:t>
    </dgm:pt>
    <dgm:pt modelId="{07E234AE-8D22-4697-ACF9-7F0383F0E2CC}" type="parTrans" cxnId="{34FB8146-035F-45A5-8606-634B08AB5874}">
      <dgm:prSet/>
      <dgm:spPr/>
      <dgm:t>
        <a:bodyPr/>
        <a:lstStyle/>
        <a:p>
          <a:endParaRPr lang="en-US"/>
        </a:p>
      </dgm:t>
    </dgm:pt>
    <dgm:pt modelId="{A3955874-5775-49AD-9A30-8CC660FAE350}" type="sibTrans" cxnId="{34FB8146-035F-45A5-8606-634B08AB5874}">
      <dgm:prSet/>
      <dgm:spPr/>
      <dgm:t>
        <a:bodyPr/>
        <a:lstStyle/>
        <a:p>
          <a:endParaRPr lang="en-US"/>
        </a:p>
      </dgm:t>
    </dgm:pt>
    <dgm:pt modelId="{D4740E6C-444E-4916-A1C6-3C12CFC73D15}" type="pres">
      <dgm:prSet presAssocID="{72F0A2EC-47D5-4042-ADC0-3804BD38DD5A}" presName="Name0" presStyleCnt="0">
        <dgm:presLayoutVars>
          <dgm:dir/>
          <dgm:animLvl val="lvl"/>
          <dgm:resizeHandles val="exact"/>
        </dgm:presLayoutVars>
      </dgm:prSet>
      <dgm:spPr/>
    </dgm:pt>
    <dgm:pt modelId="{60B06E06-800D-41D7-8B77-E45E1AB8FDA8}" type="pres">
      <dgm:prSet presAssocID="{F7C7B651-E2F4-4C96-8F86-67ACB26F7D6B}" presName="linNode" presStyleCnt="0"/>
      <dgm:spPr/>
    </dgm:pt>
    <dgm:pt modelId="{FCCF1581-1145-4C4F-B38F-3D34851F7798}" type="pres">
      <dgm:prSet presAssocID="{F7C7B651-E2F4-4C96-8F86-67ACB26F7D6B}" presName="parentText" presStyleLbl="node1" presStyleIdx="0" presStyleCnt="3">
        <dgm:presLayoutVars>
          <dgm:chMax val="1"/>
          <dgm:bulletEnabled val="1"/>
        </dgm:presLayoutVars>
      </dgm:prSet>
      <dgm:spPr/>
    </dgm:pt>
    <dgm:pt modelId="{49E8F9CC-BFCC-4F27-800F-A92E485F47E9}" type="pres">
      <dgm:prSet presAssocID="{E6F2E531-70BF-4F0D-B8B3-C31A93DE8A21}" presName="sp" presStyleCnt="0"/>
      <dgm:spPr/>
    </dgm:pt>
    <dgm:pt modelId="{E56B02E4-AE35-40E7-A836-4804186A2435}" type="pres">
      <dgm:prSet presAssocID="{C46A33B1-4E93-4C67-9517-36D9C3D9EF0B}" presName="linNode" presStyleCnt="0"/>
      <dgm:spPr/>
    </dgm:pt>
    <dgm:pt modelId="{C3B4F98F-5B91-421E-BA25-EE1DB5DA6DA3}" type="pres">
      <dgm:prSet presAssocID="{C46A33B1-4E93-4C67-9517-36D9C3D9EF0B}" presName="parentText" presStyleLbl="node1" presStyleIdx="1" presStyleCnt="3">
        <dgm:presLayoutVars>
          <dgm:chMax val="1"/>
          <dgm:bulletEnabled val="1"/>
        </dgm:presLayoutVars>
      </dgm:prSet>
      <dgm:spPr/>
    </dgm:pt>
    <dgm:pt modelId="{33F9F8FD-A787-4EBB-A5FE-D7F48335AE23}" type="pres">
      <dgm:prSet presAssocID="{8273FF43-2EF7-4766-B120-56C876F60984}" presName="sp" presStyleCnt="0"/>
      <dgm:spPr/>
    </dgm:pt>
    <dgm:pt modelId="{B0B51E47-FFB3-4BAB-AEA2-2932B3134596}" type="pres">
      <dgm:prSet presAssocID="{68F33A40-43EE-46DF-8AE0-5C541CA806AD}" presName="linNode" presStyleCnt="0"/>
      <dgm:spPr/>
    </dgm:pt>
    <dgm:pt modelId="{9E456F69-B341-40A7-9946-7392415DC02A}" type="pres">
      <dgm:prSet presAssocID="{68F33A40-43EE-46DF-8AE0-5C541CA806AD}" presName="parentText" presStyleLbl="node1" presStyleIdx="2" presStyleCnt="3">
        <dgm:presLayoutVars>
          <dgm:chMax val="1"/>
          <dgm:bulletEnabled val="1"/>
        </dgm:presLayoutVars>
      </dgm:prSet>
      <dgm:spPr/>
    </dgm:pt>
  </dgm:ptLst>
  <dgm:cxnLst>
    <dgm:cxn modelId="{DEBE145D-AC32-4D93-BCB9-8C070446B6A1}" type="presOf" srcId="{72F0A2EC-47D5-4042-ADC0-3804BD38DD5A}" destId="{D4740E6C-444E-4916-A1C6-3C12CFC73D15}" srcOrd="0" destOrd="0" presId="urn:microsoft.com/office/officeart/2005/8/layout/vList5"/>
    <dgm:cxn modelId="{1E233A46-04FF-4041-A00F-8D4E4845D6C6}" type="presOf" srcId="{F7C7B651-E2F4-4C96-8F86-67ACB26F7D6B}" destId="{FCCF1581-1145-4C4F-B38F-3D34851F7798}" srcOrd="0" destOrd="0" presId="urn:microsoft.com/office/officeart/2005/8/layout/vList5"/>
    <dgm:cxn modelId="{34FB8146-035F-45A5-8606-634B08AB5874}" srcId="{72F0A2EC-47D5-4042-ADC0-3804BD38DD5A}" destId="{68F33A40-43EE-46DF-8AE0-5C541CA806AD}" srcOrd="2" destOrd="0" parTransId="{07E234AE-8D22-4697-ACF9-7F0383F0E2CC}" sibTransId="{A3955874-5775-49AD-9A30-8CC660FAE350}"/>
    <dgm:cxn modelId="{797C08B2-4115-4505-A331-765807F77294}" srcId="{72F0A2EC-47D5-4042-ADC0-3804BD38DD5A}" destId="{F7C7B651-E2F4-4C96-8F86-67ACB26F7D6B}" srcOrd="0" destOrd="0" parTransId="{7A7D02B0-73C4-4243-9D33-680078699E09}" sibTransId="{E6F2E531-70BF-4F0D-B8B3-C31A93DE8A21}"/>
    <dgm:cxn modelId="{097B43BD-B2BA-4689-88E9-5939363DA3FA}" type="presOf" srcId="{C46A33B1-4E93-4C67-9517-36D9C3D9EF0B}" destId="{C3B4F98F-5B91-421E-BA25-EE1DB5DA6DA3}" srcOrd="0" destOrd="0" presId="urn:microsoft.com/office/officeart/2005/8/layout/vList5"/>
    <dgm:cxn modelId="{1A63CFCD-0421-4964-BE09-4BB3897DC092}" type="presOf" srcId="{68F33A40-43EE-46DF-8AE0-5C541CA806AD}" destId="{9E456F69-B341-40A7-9946-7392415DC02A}" srcOrd="0" destOrd="0" presId="urn:microsoft.com/office/officeart/2005/8/layout/vList5"/>
    <dgm:cxn modelId="{14ADC8F7-B011-4335-9CED-052ECDE7B0A6}" srcId="{72F0A2EC-47D5-4042-ADC0-3804BD38DD5A}" destId="{C46A33B1-4E93-4C67-9517-36D9C3D9EF0B}" srcOrd="1" destOrd="0" parTransId="{E4661243-1D9B-4EA3-822E-7311A290B7A3}" sibTransId="{8273FF43-2EF7-4766-B120-56C876F60984}"/>
    <dgm:cxn modelId="{C421DEB4-65D4-4D40-A458-08918BBE0D94}" type="presParOf" srcId="{D4740E6C-444E-4916-A1C6-3C12CFC73D15}" destId="{60B06E06-800D-41D7-8B77-E45E1AB8FDA8}" srcOrd="0" destOrd="0" presId="urn:microsoft.com/office/officeart/2005/8/layout/vList5"/>
    <dgm:cxn modelId="{B326A3E4-DB66-4F0C-B0D9-AD0860856DC9}" type="presParOf" srcId="{60B06E06-800D-41D7-8B77-E45E1AB8FDA8}" destId="{FCCF1581-1145-4C4F-B38F-3D34851F7798}" srcOrd="0" destOrd="0" presId="urn:microsoft.com/office/officeart/2005/8/layout/vList5"/>
    <dgm:cxn modelId="{B334CB89-40AF-4909-B29C-A19276765CE7}" type="presParOf" srcId="{D4740E6C-444E-4916-A1C6-3C12CFC73D15}" destId="{49E8F9CC-BFCC-4F27-800F-A92E485F47E9}" srcOrd="1" destOrd="0" presId="urn:microsoft.com/office/officeart/2005/8/layout/vList5"/>
    <dgm:cxn modelId="{1B7A7B4B-7D66-4DEA-8F55-437E9A9D32F3}" type="presParOf" srcId="{D4740E6C-444E-4916-A1C6-3C12CFC73D15}" destId="{E56B02E4-AE35-40E7-A836-4804186A2435}" srcOrd="2" destOrd="0" presId="urn:microsoft.com/office/officeart/2005/8/layout/vList5"/>
    <dgm:cxn modelId="{7FE8FEFF-E4D3-4F86-AE29-3A6AEDC7E77A}" type="presParOf" srcId="{E56B02E4-AE35-40E7-A836-4804186A2435}" destId="{C3B4F98F-5B91-421E-BA25-EE1DB5DA6DA3}" srcOrd="0" destOrd="0" presId="urn:microsoft.com/office/officeart/2005/8/layout/vList5"/>
    <dgm:cxn modelId="{66517C88-EA06-4625-B075-9D3EAE31203C}" type="presParOf" srcId="{D4740E6C-444E-4916-A1C6-3C12CFC73D15}" destId="{33F9F8FD-A787-4EBB-A5FE-D7F48335AE23}" srcOrd="3" destOrd="0" presId="urn:microsoft.com/office/officeart/2005/8/layout/vList5"/>
    <dgm:cxn modelId="{5D03BD72-0BED-40B1-B8F3-054A6F1DC53A}" type="presParOf" srcId="{D4740E6C-444E-4916-A1C6-3C12CFC73D15}" destId="{B0B51E47-FFB3-4BAB-AEA2-2932B3134596}" srcOrd="4" destOrd="0" presId="urn:microsoft.com/office/officeart/2005/8/layout/vList5"/>
    <dgm:cxn modelId="{5D8B473C-579A-47ED-BA4A-5855927078E2}" type="presParOf" srcId="{B0B51E47-FFB3-4BAB-AEA2-2932B3134596}" destId="{9E456F69-B341-40A7-9946-7392415DC02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BF0CDB-66D1-4E21-A633-309EE79AD04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88F05AE-A6D0-4B1E-ADDE-37A6B8E969A1}">
      <dgm:prSet/>
      <dgm:spPr/>
      <dgm:t>
        <a:bodyPr/>
        <a:lstStyle/>
        <a:p>
          <a:r>
            <a:rPr lang="en-US" b="0" i="0"/>
            <a:t>Connects SAP Cloud Integration to more than 150 non-SAP Cloud applications that are supported by SAP Open Connectors.</a:t>
          </a:r>
          <a:endParaRPr lang="en-US"/>
        </a:p>
      </dgm:t>
    </dgm:pt>
    <dgm:pt modelId="{B8B109FF-B14F-4600-9745-D005127A8DC6}" type="parTrans" cxnId="{9D94F093-86C0-4ECB-AE73-80F93F214AC0}">
      <dgm:prSet/>
      <dgm:spPr/>
      <dgm:t>
        <a:bodyPr/>
        <a:lstStyle/>
        <a:p>
          <a:endParaRPr lang="en-US"/>
        </a:p>
      </dgm:t>
    </dgm:pt>
    <dgm:pt modelId="{0C9AB909-D271-46EA-ABF2-42E9BCB44CF1}" type="sibTrans" cxnId="{9D94F093-86C0-4ECB-AE73-80F93F214AC0}">
      <dgm:prSet/>
      <dgm:spPr/>
      <dgm:t>
        <a:bodyPr/>
        <a:lstStyle/>
        <a:p>
          <a:endParaRPr lang="en-US"/>
        </a:p>
      </dgm:t>
    </dgm:pt>
    <dgm:pt modelId="{C82DB5F4-9F08-4700-8238-7074033F2E74}">
      <dgm:prSet/>
      <dgm:spPr/>
      <dgm:t>
        <a:bodyPr/>
        <a:lstStyle/>
        <a:p>
          <a:r>
            <a:rPr lang="en-US" b="0" i="0"/>
            <a:t>Uses APIs to fetch data from specific third-party applications.</a:t>
          </a:r>
          <a:endParaRPr lang="en-US"/>
        </a:p>
      </dgm:t>
    </dgm:pt>
    <dgm:pt modelId="{935CFEB8-4573-4DB2-8594-4C05D3F17772}" type="parTrans" cxnId="{BD05ADDE-7210-456D-9D97-717D254777D3}">
      <dgm:prSet/>
      <dgm:spPr/>
      <dgm:t>
        <a:bodyPr/>
        <a:lstStyle/>
        <a:p>
          <a:endParaRPr lang="en-US"/>
        </a:p>
      </dgm:t>
    </dgm:pt>
    <dgm:pt modelId="{09A46454-F127-4617-BCC3-8FF343A36D16}" type="sibTrans" cxnId="{BD05ADDE-7210-456D-9D97-717D254777D3}">
      <dgm:prSet/>
      <dgm:spPr/>
      <dgm:t>
        <a:bodyPr/>
        <a:lstStyle/>
        <a:p>
          <a:endParaRPr lang="en-US"/>
        </a:p>
      </dgm:t>
    </dgm:pt>
    <dgm:pt modelId="{BC6BD69C-D638-4FCD-A9D9-9F501D653D79}">
      <dgm:prSet/>
      <dgm:spPr/>
      <dgm:t>
        <a:bodyPr/>
        <a:lstStyle/>
        <a:p>
          <a:r>
            <a:rPr lang="en-US" b="0" i="0"/>
            <a:t>Is designed to handle large volumes of incoming data.</a:t>
          </a:r>
          <a:endParaRPr lang="en-US"/>
        </a:p>
      </dgm:t>
    </dgm:pt>
    <dgm:pt modelId="{8A68FC7A-5676-4CFD-8BB2-B2668FE5190F}" type="parTrans" cxnId="{2610E25E-2559-4592-B6DF-2331C6E5ED1C}">
      <dgm:prSet/>
      <dgm:spPr/>
      <dgm:t>
        <a:bodyPr/>
        <a:lstStyle/>
        <a:p>
          <a:endParaRPr lang="en-US"/>
        </a:p>
      </dgm:t>
    </dgm:pt>
    <dgm:pt modelId="{EFCDC5F7-4E11-4B3B-B25A-E0B1D8DEACE2}" type="sibTrans" cxnId="{2610E25E-2559-4592-B6DF-2331C6E5ED1C}">
      <dgm:prSet/>
      <dgm:spPr/>
      <dgm:t>
        <a:bodyPr/>
        <a:lstStyle/>
        <a:p>
          <a:endParaRPr lang="en-US"/>
        </a:p>
      </dgm:t>
    </dgm:pt>
    <dgm:pt modelId="{2DD2B2CA-B9B0-4877-BAAE-F32FCAB8420F}">
      <dgm:prSet/>
      <dgm:spPr/>
      <dgm:t>
        <a:bodyPr/>
        <a:lstStyle/>
        <a:p>
          <a:r>
            <a:rPr lang="en-US" b="0" i="0"/>
            <a:t>Supports messages in both JSON and XML format, for request and response calls.</a:t>
          </a:r>
          <a:endParaRPr lang="en-US"/>
        </a:p>
      </dgm:t>
    </dgm:pt>
    <dgm:pt modelId="{62B77E91-91A2-42AD-B92A-DCB9FD303291}" type="parTrans" cxnId="{E41B097F-8CA3-46FB-8436-2E0CD8A6C563}">
      <dgm:prSet/>
      <dgm:spPr/>
      <dgm:t>
        <a:bodyPr/>
        <a:lstStyle/>
        <a:p>
          <a:endParaRPr lang="en-US"/>
        </a:p>
      </dgm:t>
    </dgm:pt>
    <dgm:pt modelId="{F5487962-5AB6-4983-805E-A34124915E15}" type="sibTrans" cxnId="{E41B097F-8CA3-46FB-8436-2E0CD8A6C563}">
      <dgm:prSet/>
      <dgm:spPr/>
      <dgm:t>
        <a:bodyPr/>
        <a:lstStyle/>
        <a:p>
          <a:endParaRPr lang="en-US"/>
        </a:p>
      </dgm:t>
    </dgm:pt>
    <dgm:pt modelId="{6DFAB17F-BD26-4990-935D-04C88B1C4E07}" type="pres">
      <dgm:prSet presAssocID="{71BF0CDB-66D1-4E21-A633-309EE79AD04A}" presName="linear" presStyleCnt="0">
        <dgm:presLayoutVars>
          <dgm:animLvl val="lvl"/>
          <dgm:resizeHandles val="exact"/>
        </dgm:presLayoutVars>
      </dgm:prSet>
      <dgm:spPr/>
    </dgm:pt>
    <dgm:pt modelId="{89E74325-356B-42F1-AF9F-C2F9C943D20B}" type="pres">
      <dgm:prSet presAssocID="{A88F05AE-A6D0-4B1E-ADDE-37A6B8E969A1}" presName="parentText" presStyleLbl="node1" presStyleIdx="0" presStyleCnt="4">
        <dgm:presLayoutVars>
          <dgm:chMax val="0"/>
          <dgm:bulletEnabled val="1"/>
        </dgm:presLayoutVars>
      </dgm:prSet>
      <dgm:spPr/>
    </dgm:pt>
    <dgm:pt modelId="{38300BA8-854F-48D0-A755-0A5BA2FDB55A}" type="pres">
      <dgm:prSet presAssocID="{0C9AB909-D271-46EA-ABF2-42E9BCB44CF1}" presName="spacer" presStyleCnt="0"/>
      <dgm:spPr/>
    </dgm:pt>
    <dgm:pt modelId="{ACFF658C-9D22-4103-8121-CD719703AE89}" type="pres">
      <dgm:prSet presAssocID="{C82DB5F4-9F08-4700-8238-7074033F2E74}" presName="parentText" presStyleLbl="node1" presStyleIdx="1" presStyleCnt="4">
        <dgm:presLayoutVars>
          <dgm:chMax val="0"/>
          <dgm:bulletEnabled val="1"/>
        </dgm:presLayoutVars>
      </dgm:prSet>
      <dgm:spPr/>
    </dgm:pt>
    <dgm:pt modelId="{A9970722-30DF-464C-9AFC-E3C91B76B460}" type="pres">
      <dgm:prSet presAssocID="{09A46454-F127-4617-BCC3-8FF343A36D16}" presName="spacer" presStyleCnt="0"/>
      <dgm:spPr/>
    </dgm:pt>
    <dgm:pt modelId="{1DC8B17F-AAF6-4C7F-8260-019818E5352E}" type="pres">
      <dgm:prSet presAssocID="{BC6BD69C-D638-4FCD-A9D9-9F501D653D79}" presName="parentText" presStyleLbl="node1" presStyleIdx="2" presStyleCnt="4">
        <dgm:presLayoutVars>
          <dgm:chMax val="0"/>
          <dgm:bulletEnabled val="1"/>
        </dgm:presLayoutVars>
      </dgm:prSet>
      <dgm:spPr/>
    </dgm:pt>
    <dgm:pt modelId="{4559D886-7D15-44E8-8E10-603223816B90}" type="pres">
      <dgm:prSet presAssocID="{EFCDC5F7-4E11-4B3B-B25A-E0B1D8DEACE2}" presName="spacer" presStyleCnt="0"/>
      <dgm:spPr/>
    </dgm:pt>
    <dgm:pt modelId="{7B8DD9AF-ED30-4308-85C4-6B9BCCBD5595}" type="pres">
      <dgm:prSet presAssocID="{2DD2B2CA-B9B0-4877-BAAE-F32FCAB8420F}" presName="parentText" presStyleLbl="node1" presStyleIdx="3" presStyleCnt="4">
        <dgm:presLayoutVars>
          <dgm:chMax val="0"/>
          <dgm:bulletEnabled val="1"/>
        </dgm:presLayoutVars>
      </dgm:prSet>
      <dgm:spPr/>
    </dgm:pt>
  </dgm:ptLst>
  <dgm:cxnLst>
    <dgm:cxn modelId="{1E224134-F182-4EDF-B9B0-1CB199A141FA}" type="presOf" srcId="{71BF0CDB-66D1-4E21-A633-309EE79AD04A}" destId="{6DFAB17F-BD26-4990-935D-04C88B1C4E07}" srcOrd="0" destOrd="0" presId="urn:microsoft.com/office/officeart/2005/8/layout/vList2"/>
    <dgm:cxn modelId="{2610E25E-2559-4592-B6DF-2331C6E5ED1C}" srcId="{71BF0CDB-66D1-4E21-A633-309EE79AD04A}" destId="{BC6BD69C-D638-4FCD-A9D9-9F501D653D79}" srcOrd="2" destOrd="0" parTransId="{8A68FC7A-5676-4CFD-8BB2-B2668FE5190F}" sibTransId="{EFCDC5F7-4E11-4B3B-B25A-E0B1D8DEACE2}"/>
    <dgm:cxn modelId="{9CF06F46-1CE6-4402-8474-CDCFD8297946}" type="presOf" srcId="{C82DB5F4-9F08-4700-8238-7074033F2E74}" destId="{ACFF658C-9D22-4103-8121-CD719703AE89}" srcOrd="0" destOrd="0" presId="urn:microsoft.com/office/officeart/2005/8/layout/vList2"/>
    <dgm:cxn modelId="{E41B097F-8CA3-46FB-8436-2E0CD8A6C563}" srcId="{71BF0CDB-66D1-4E21-A633-309EE79AD04A}" destId="{2DD2B2CA-B9B0-4877-BAAE-F32FCAB8420F}" srcOrd="3" destOrd="0" parTransId="{62B77E91-91A2-42AD-B92A-DCB9FD303291}" sibTransId="{F5487962-5AB6-4983-805E-A34124915E15}"/>
    <dgm:cxn modelId="{9D94F093-86C0-4ECB-AE73-80F93F214AC0}" srcId="{71BF0CDB-66D1-4E21-A633-309EE79AD04A}" destId="{A88F05AE-A6D0-4B1E-ADDE-37A6B8E969A1}" srcOrd="0" destOrd="0" parTransId="{B8B109FF-B14F-4600-9745-D005127A8DC6}" sibTransId="{0C9AB909-D271-46EA-ABF2-42E9BCB44CF1}"/>
    <dgm:cxn modelId="{AD21EF9A-C633-4F01-81C7-13E1D549B4AF}" type="presOf" srcId="{A88F05AE-A6D0-4B1E-ADDE-37A6B8E969A1}" destId="{89E74325-356B-42F1-AF9F-C2F9C943D20B}" srcOrd="0" destOrd="0" presId="urn:microsoft.com/office/officeart/2005/8/layout/vList2"/>
    <dgm:cxn modelId="{140A06D4-9D1D-412E-B841-2AD6F73DD5D2}" type="presOf" srcId="{BC6BD69C-D638-4FCD-A9D9-9F501D653D79}" destId="{1DC8B17F-AAF6-4C7F-8260-019818E5352E}" srcOrd="0" destOrd="0" presId="urn:microsoft.com/office/officeart/2005/8/layout/vList2"/>
    <dgm:cxn modelId="{D5A3D0DD-706F-4C5B-BFB2-776E68DDC0C6}" type="presOf" srcId="{2DD2B2CA-B9B0-4877-BAAE-F32FCAB8420F}" destId="{7B8DD9AF-ED30-4308-85C4-6B9BCCBD5595}" srcOrd="0" destOrd="0" presId="urn:microsoft.com/office/officeart/2005/8/layout/vList2"/>
    <dgm:cxn modelId="{BD05ADDE-7210-456D-9D97-717D254777D3}" srcId="{71BF0CDB-66D1-4E21-A633-309EE79AD04A}" destId="{C82DB5F4-9F08-4700-8238-7074033F2E74}" srcOrd="1" destOrd="0" parTransId="{935CFEB8-4573-4DB2-8594-4C05D3F17772}" sibTransId="{09A46454-F127-4617-BCC3-8FF343A36D16}"/>
    <dgm:cxn modelId="{8D33893D-7B9C-40E3-A5CE-1ADFB43E4052}" type="presParOf" srcId="{6DFAB17F-BD26-4990-935D-04C88B1C4E07}" destId="{89E74325-356B-42F1-AF9F-C2F9C943D20B}" srcOrd="0" destOrd="0" presId="urn:microsoft.com/office/officeart/2005/8/layout/vList2"/>
    <dgm:cxn modelId="{DDA9444E-9DD9-4D2B-B50B-E9DD2E0EE9DB}" type="presParOf" srcId="{6DFAB17F-BD26-4990-935D-04C88B1C4E07}" destId="{38300BA8-854F-48D0-A755-0A5BA2FDB55A}" srcOrd="1" destOrd="0" presId="urn:microsoft.com/office/officeart/2005/8/layout/vList2"/>
    <dgm:cxn modelId="{DA99B9DC-80A0-4C53-B956-9B882A608549}" type="presParOf" srcId="{6DFAB17F-BD26-4990-935D-04C88B1C4E07}" destId="{ACFF658C-9D22-4103-8121-CD719703AE89}" srcOrd="2" destOrd="0" presId="urn:microsoft.com/office/officeart/2005/8/layout/vList2"/>
    <dgm:cxn modelId="{36B047F8-8D7C-47D2-84A2-B7C4A7E68F07}" type="presParOf" srcId="{6DFAB17F-BD26-4990-935D-04C88B1C4E07}" destId="{A9970722-30DF-464C-9AFC-E3C91B76B460}" srcOrd="3" destOrd="0" presId="urn:microsoft.com/office/officeart/2005/8/layout/vList2"/>
    <dgm:cxn modelId="{B8A2415E-D39A-4627-BC67-C3C9C5DA82E4}" type="presParOf" srcId="{6DFAB17F-BD26-4990-935D-04C88B1C4E07}" destId="{1DC8B17F-AAF6-4C7F-8260-019818E5352E}" srcOrd="4" destOrd="0" presId="urn:microsoft.com/office/officeart/2005/8/layout/vList2"/>
    <dgm:cxn modelId="{23D79D23-73A9-4462-B654-63267A63E76C}" type="presParOf" srcId="{6DFAB17F-BD26-4990-935D-04C88B1C4E07}" destId="{4559D886-7D15-44E8-8E10-603223816B90}" srcOrd="5" destOrd="0" presId="urn:microsoft.com/office/officeart/2005/8/layout/vList2"/>
    <dgm:cxn modelId="{358B3061-B712-47D5-AC62-5F09C4680E28}" type="presParOf" srcId="{6DFAB17F-BD26-4990-935D-04C88B1C4E07}" destId="{7B8DD9AF-ED30-4308-85C4-6B9BCCBD55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93707-AD00-4C4E-8364-87EB66E4CA1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AD78B6B-9387-41BA-B77A-0C4AD67B5C0F}">
      <dgm:prSet/>
      <dgm:spPr/>
      <dgm:t>
        <a:bodyPr/>
        <a:lstStyle/>
        <a:p>
          <a:r>
            <a:rPr lang="en-US" b="0" i="0"/>
            <a:t>Connects an integration flow with another integration flow deployed on the same tenant.</a:t>
          </a:r>
          <a:endParaRPr lang="en-US"/>
        </a:p>
      </dgm:t>
    </dgm:pt>
    <dgm:pt modelId="{1D8BA67D-27C6-4E9A-B954-5AF61784AF88}" type="parTrans" cxnId="{ED7CB3E5-D3F5-43FC-B091-00E94F382B64}">
      <dgm:prSet/>
      <dgm:spPr/>
      <dgm:t>
        <a:bodyPr/>
        <a:lstStyle/>
        <a:p>
          <a:endParaRPr lang="en-US"/>
        </a:p>
      </dgm:t>
    </dgm:pt>
    <dgm:pt modelId="{F99C3599-AF72-40F6-A185-88E3F852B16B}" type="sibTrans" cxnId="{ED7CB3E5-D3F5-43FC-B091-00E94F382B64}">
      <dgm:prSet/>
      <dgm:spPr/>
      <dgm:t>
        <a:bodyPr/>
        <a:lstStyle/>
        <a:p>
          <a:endParaRPr lang="en-US"/>
        </a:p>
      </dgm:t>
    </dgm:pt>
    <dgm:pt modelId="{2BFA8D30-13D7-4ACC-AA62-E02A669AE99A}">
      <dgm:prSet/>
      <dgm:spPr/>
      <dgm:t>
        <a:bodyPr/>
        <a:lstStyle/>
        <a:p>
          <a:r>
            <a:rPr lang="en-US" b="0" i="0"/>
            <a:t>An integration flow with a ProcessDirect sender adapter (as consumer) consumes data from another integration flow.</a:t>
          </a:r>
          <a:endParaRPr lang="en-US"/>
        </a:p>
      </dgm:t>
    </dgm:pt>
    <dgm:pt modelId="{5CBBEAB1-2695-4C11-B61E-E61DEEFAD044}" type="parTrans" cxnId="{7AAC6CE7-9887-4DCD-9A1C-C879FA6DFF76}">
      <dgm:prSet/>
      <dgm:spPr/>
      <dgm:t>
        <a:bodyPr/>
        <a:lstStyle/>
        <a:p>
          <a:endParaRPr lang="en-US"/>
        </a:p>
      </dgm:t>
    </dgm:pt>
    <dgm:pt modelId="{F96F85D6-51D2-4B28-9EEB-1F82A862FA2F}" type="sibTrans" cxnId="{7AAC6CE7-9887-4DCD-9A1C-C879FA6DFF76}">
      <dgm:prSet/>
      <dgm:spPr/>
      <dgm:t>
        <a:bodyPr/>
        <a:lstStyle/>
        <a:p>
          <a:endParaRPr lang="en-US"/>
        </a:p>
      </dgm:t>
    </dgm:pt>
    <dgm:pt modelId="{78B607F4-5DFA-4F57-8AE1-8707918D2D9D}">
      <dgm:prSet/>
      <dgm:spPr/>
      <dgm:t>
        <a:bodyPr/>
        <a:lstStyle/>
        <a:p>
          <a:r>
            <a:rPr lang="en-US" b="0" i="0"/>
            <a:t>N:1 cardinality of producer and consumer integration flows is supported.</a:t>
          </a:r>
          <a:endParaRPr lang="en-US"/>
        </a:p>
      </dgm:t>
    </dgm:pt>
    <dgm:pt modelId="{1AD61EED-97A5-44FC-9E49-DA2E665A2A04}" type="parTrans" cxnId="{122216AE-6C2E-4AF2-814B-4CF87C484230}">
      <dgm:prSet/>
      <dgm:spPr/>
      <dgm:t>
        <a:bodyPr/>
        <a:lstStyle/>
        <a:p>
          <a:endParaRPr lang="en-US"/>
        </a:p>
      </dgm:t>
    </dgm:pt>
    <dgm:pt modelId="{32BC761D-57DF-4707-B07E-CE5A4CE788CB}" type="sibTrans" cxnId="{122216AE-6C2E-4AF2-814B-4CF87C484230}">
      <dgm:prSet/>
      <dgm:spPr/>
      <dgm:t>
        <a:bodyPr/>
        <a:lstStyle/>
        <a:p>
          <a:endParaRPr lang="en-US"/>
        </a:p>
      </dgm:t>
    </dgm:pt>
    <dgm:pt modelId="{29DC9723-3A54-44E7-8EB0-5D405F2A9FC4}" type="pres">
      <dgm:prSet presAssocID="{20693707-AD00-4C4E-8364-87EB66E4CA1E}" presName="vert0" presStyleCnt="0">
        <dgm:presLayoutVars>
          <dgm:dir/>
          <dgm:animOne val="branch"/>
          <dgm:animLvl val="lvl"/>
        </dgm:presLayoutVars>
      </dgm:prSet>
      <dgm:spPr/>
    </dgm:pt>
    <dgm:pt modelId="{6E6FC7DE-5A86-4C5E-8221-685F93F7D434}" type="pres">
      <dgm:prSet presAssocID="{CAD78B6B-9387-41BA-B77A-0C4AD67B5C0F}" presName="thickLine" presStyleLbl="alignNode1" presStyleIdx="0" presStyleCnt="3"/>
      <dgm:spPr/>
    </dgm:pt>
    <dgm:pt modelId="{96877408-788B-44D9-8C17-6BDD2F0AAD74}" type="pres">
      <dgm:prSet presAssocID="{CAD78B6B-9387-41BA-B77A-0C4AD67B5C0F}" presName="horz1" presStyleCnt="0"/>
      <dgm:spPr/>
    </dgm:pt>
    <dgm:pt modelId="{6972AC6F-577B-4F78-BE43-FD552F1427BB}" type="pres">
      <dgm:prSet presAssocID="{CAD78B6B-9387-41BA-B77A-0C4AD67B5C0F}" presName="tx1" presStyleLbl="revTx" presStyleIdx="0" presStyleCnt="3"/>
      <dgm:spPr/>
    </dgm:pt>
    <dgm:pt modelId="{8946F0CA-294E-4B51-9F33-BA4FEB6878E4}" type="pres">
      <dgm:prSet presAssocID="{CAD78B6B-9387-41BA-B77A-0C4AD67B5C0F}" presName="vert1" presStyleCnt="0"/>
      <dgm:spPr/>
    </dgm:pt>
    <dgm:pt modelId="{25EE5627-F89F-4D85-9EED-B8319E20BD8D}" type="pres">
      <dgm:prSet presAssocID="{2BFA8D30-13D7-4ACC-AA62-E02A669AE99A}" presName="thickLine" presStyleLbl="alignNode1" presStyleIdx="1" presStyleCnt="3"/>
      <dgm:spPr/>
    </dgm:pt>
    <dgm:pt modelId="{AB0A70EB-6C99-4590-B20A-BE225B48DF59}" type="pres">
      <dgm:prSet presAssocID="{2BFA8D30-13D7-4ACC-AA62-E02A669AE99A}" presName="horz1" presStyleCnt="0"/>
      <dgm:spPr/>
    </dgm:pt>
    <dgm:pt modelId="{31E0AC44-628B-40B2-87AD-40B667E7DA6A}" type="pres">
      <dgm:prSet presAssocID="{2BFA8D30-13D7-4ACC-AA62-E02A669AE99A}" presName="tx1" presStyleLbl="revTx" presStyleIdx="1" presStyleCnt="3"/>
      <dgm:spPr/>
    </dgm:pt>
    <dgm:pt modelId="{163714E2-857C-4FE5-AAE7-D8D65B9FC374}" type="pres">
      <dgm:prSet presAssocID="{2BFA8D30-13D7-4ACC-AA62-E02A669AE99A}" presName="vert1" presStyleCnt="0"/>
      <dgm:spPr/>
    </dgm:pt>
    <dgm:pt modelId="{488E8F7C-3E66-46CA-B58D-E87D000D45D5}" type="pres">
      <dgm:prSet presAssocID="{78B607F4-5DFA-4F57-8AE1-8707918D2D9D}" presName="thickLine" presStyleLbl="alignNode1" presStyleIdx="2" presStyleCnt="3"/>
      <dgm:spPr/>
    </dgm:pt>
    <dgm:pt modelId="{2F478B2A-18B9-4B32-9611-6F7E0D39D7CF}" type="pres">
      <dgm:prSet presAssocID="{78B607F4-5DFA-4F57-8AE1-8707918D2D9D}" presName="horz1" presStyleCnt="0"/>
      <dgm:spPr/>
    </dgm:pt>
    <dgm:pt modelId="{1668593B-83E6-4958-90A0-EFF8FD601058}" type="pres">
      <dgm:prSet presAssocID="{78B607F4-5DFA-4F57-8AE1-8707918D2D9D}" presName="tx1" presStyleLbl="revTx" presStyleIdx="2" presStyleCnt="3"/>
      <dgm:spPr/>
    </dgm:pt>
    <dgm:pt modelId="{477EE6DA-BE8F-4D9F-B6AC-BA92FEAA8856}" type="pres">
      <dgm:prSet presAssocID="{78B607F4-5DFA-4F57-8AE1-8707918D2D9D}" presName="vert1" presStyleCnt="0"/>
      <dgm:spPr/>
    </dgm:pt>
  </dgm:ptLst>
  <dgm:cxnLst>
    <dgm:cxn modelId="{A9B02F27-7680-42B5-91FF-041E8457ADC8}" type="presOf" srcId="{78B607F4-5DFA-4F57-8AE1-8707918D2D9D}" destId="{1668593B-83E6-4958-90A0-EFF8FD601058}" srcOrd="0" destOrd="0" presId="urn:microsoft.com/office/officeart/2008/layout/LinedList"/>
    <dgm:cxn modelId="{AE06A47A-5843-4CD2-93C2-DA39537581FF}" type="presOf" srcId="{20693707-AD00-4C4E-8364-87EB66E4CA1E}" destId="{29DC9723-3A54-44E7-8EB0-5D405F2A9FC4}" srcOrd="0" destOrd="0" presId="urn:microsoft.com/office/officeart/2008/layout/LinedList"/>
    <dgm:cxn modelId="{4E581484-E950-4A5B-BB42-864AED7EF8DC}" type="presOf" srcId="{CAD78B6B-9387-41BA-B77A-0C4AD67B5C0F}" destId="{6972AC6F-577B-4F78-BE43-FD552F1427BB}" srcOrd="0" destOrd="0" presId="urn:microsoft.com/office/officeart/2008/layout/LinedList"/>
    <dgm:cxn modelId="{122216AE-6C2E-4AF2-814B-4CF87C484230}" srcId="{20693707-AD00-4C4E-8364-87EB66E4CA1E}" destId="{78B607F4-5DFA-4F57-8AE1-8707918D2D9D}" srcOrd="2" destOrd="0" parTransId="{1AD61EED-97A5-44FC-9E49-DA2E665A2A04}" sibTransId="{32BC761D-57DF-4707-B07E-CE5A4CE788CB}"/>
    <dgm:cxn modelId="{2E8AD3C5-9C21-4AEC-8889-0D0EB028C0BF}" type="presOf" srcId="{2BFA8D30-13D7-4ACC-AA62-E02A669AE99A}" destId="{31E0AC44-628B-40B2-87AD-40B667E7DA6A}" srcOrd="0" destOrd="0" presId="urn:microsoft.com/office/officeart/2008/layout/LinedList"/>
    <dgm:cxn modelId="{ED7CB3E5-D3F5-43FC-B091-00E94F382B64}" srcId="{20693707-AD00-4C4E-8364-87EB66E4CA1E}" destId="{CAD78B6B-9387-41BA-B77A-0C4AD67B5C0F}" srcOrd="0" destOrd="0" parTransId="{1D8BA67D-27C6-4E9A-B954-5AF61784AF88}" sibTransId="{F99C3599-AF72-40F6-A185-88E3F852B16B}"/>
    <dgm:cxn modelId="{7AAC6CE7-9887-4DCD-9A1C-C879FA6DFF76}" srcId="{20693707-AD00-4C4E-8364-87EB66E4CA1E}" destId="{2BFA8D30-13D7-4ACC-AA62-E02A669AE99A}" srcOrd="1" destOrd="0" parTransId="{5CBBEAB1-2695-4C11-B61E-E61DEEFAD044}" sibTransId="{F96F85D6-51D2-4B28-9EEB-1F82A862FA2F}"/>
    <dgm:cxn modelId="{C61074EB-24C7-4A00-AD38-4ED72764CF94}" type="presParOf" srcId="{29DC9723-3A54-44E7-8EB0-5D405F2A9FC4}" destId="{6E6FC7DE-5A86-4C5E-8221-685F93F7D434}" srcOrd="0" destOrd="0" presId="urn:microsoft.com/office/officeart/2008/layout/LinedList"/>
    <dgm:cxn modelId="{06D2BBA9-AF13-42A7-81E1-A03276F1BD7A}" type="presParOf" srcId="{29DC9723-3A54-44E7-8EB0-5D405F2A9FC4}" destId="{96877408-788B-44D9-8C17-6BDD2F0AAD74}" srcOrd="1" destOrd="0" presId="urn:microsoft.com/office/officeart/2008/layout/LinedList"/>
    <dgm:cxn modelId="{729B8F58-2460-458C-AF07-8F013445B004}" type="presParOf" srcId="{96877408-788B-44D9-8C17-6BDD2F0AAD74}" destId="{6972AC6F-577B-4F78-BE43-FD552F1427BB}" srcOrd="0" destOrd="0" presId="urn:microsoft.com/office/officeart/2008/layout/LinedList"/>
    <dgm:cxn modelId="{84DEF5C5-51C6-411D-A392-7BB46854798E}" type="presParOf" srcId="{96877408-788B-44D9-8C17-6BDD2F0AAD74}" destId="{8946F0CA-294E-4B51-9F33-BA4FEB6878E4}" srcOrd="1" destOrd="0" presId="urn:microsoft.com/office/officeart/2008/layout/LinedList"/>
    <dgm:cxn modelId="{977EC8D2-641F-4739-BD10-9E83134A14F0}" type="presParOf" srcId="{29DC9723-3A54-44E7-8EB0-5D405F2A9FC4}" destId="{25EE5627-F89F-4D85-9EED-B8319E20BD8D}" srcOrd="2" destOrd="0" presId="urn:microsoft.com/office/officeart/2008/layout/LinedList"/>
    <dgm:cxn modelId="{C86E4A8C-2DDC-4E75-A709-69A4CB0F8F25}" type="presParOf" srcId="{29DC9723-3A54-44E7-8EB0-5D405F2A9FC4}" destId="{AB0A70EB-6C99-4590-B20A-BE225B48DF59}" srcOrd="3" destOrd="0" presId="urn:microsoft.com/office/officeart/2008/layout/LinedList"/>
    <dgm:cxn modelId="{3A7ECC40-6C50-4443-BC65-E4CA22662902}" type="presParOf" srcId="{AB0A70EB-6C99-4590-B20A-BE225B48DF59}" destId="{31E0AC44-628B-40B2-87AD-40B667E7DA6A}" srcOrd="0" destOrd="0" presId="urn:microsoft.com/office/officeart/2008/layout/LinedList"/>
    <dgm:cxn modelId="{41DBECDB-49A9-4872-BAD5-840C6D7342C6}" type="presParOf" srcId="{AB0A70EB-6C99-4590-B20A-BE225B48DF59}" destId="{163714E2-857C-4FE5-AAE7-D8D65B9FC374}" srcOrd="1" destOrd="0" presId="urn:microsoft.com/office/officeart/2008/layout/LinedList"/>
    <dgm:cxn modelId="{BBABC77F-473C-46FE-BBF0-A502675B9FCD}" type="presParOf" srcId="{29DC9723-3A54-44E7-8EB0-5D405F2A9FC4}" destId="{488E8F7C-3E66-46CA-B58D-E87D000D45D5}" srcOrd="4" destOrd="0" presId="urn:microsoft.com/office/officeart/2008/layout/LinedList"/>
    <dgm:cxn modelId="{F8BB633A-936C-423F-94F5-9275E6F7CEED}" type="presParOf" srcId="{29DC9723-3A54-44E7-8EB0-5D405F2A9FC4}" destId="{2F478B2A-18B9-4B32-9611-6F7E0D39D7CF}" srcOrd="5" destOrd="0" presId="urn:microsoft.com/office/officeart/2008/layout/LinedList"/>
    <dgm:cxn modelId="{B4C146CB-682A-4ECE-84AB-10FB2BB154BC}" type="presParOf" srcId="{2F478B2A-18B9-4B32-9611-6F7E0D39D7CF}" destId="{1668593B-83E6-4958-90A0-EFF8FD601058}" srcOrd="0" destOrd="0" presId="urn:microsoft.com/office/officeart/2008/layout/LinedList"/>
    <dgm:cxn modelId="{5DDEC8DE-3426-4411-B0B6-BD44DA9A59C9}" type="presParOf" srcId="{2F478B2A-18B9-4B32-9611-6F7E0D39D7CF}" destId="{477EE6DA-BE8F-4D9F-B6AC-BA92FEAA88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D89664-C555-48C5-AFEF-9EE295461C5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8AD489C-4DF2-4012-ABAA-80BCB347334D}">
      <dgm:prSet/>
      <dgm:spPr/>
      <dgm:t>
        <a:bodyPr/>
        <a:lstStyle/>
        <a:p>
          <a:r>
            <a:rPr lang="en-US" b="0" i="0"/>
            <a:t>Establishes an HTTP connection between SAP Cloud Integration and a receiver system.</a:t>
          </a:r>
          <a:endParaRPr lang="en-US"/>
        </a:p>
      </dgm:t>
    </dgm:pt>
    <dgm:pt modelId="{B54992C7-905A-4140-9B28-F4CDAE9F4C12}" type="parTrans" cxnId="{9E987FB1-E60B-4387-8FB8-A97790FDB197}">
      <dgm:prSet/>
      <dgm:spPr/>
      <dgm:t>
        <a:bodyPr/>
        <a:lstStyle/>
        <a:p>
          <a:endParaRPr lang="en-US"/>
        </a:p>
      </dgm:t>
    </dgm:pt>
    <dgm:pt modelId="{23D07B7D-7183-4143-B624-C6DC94611D78}" type="sibTrans" cxnId="{9E987FB1-E60B-4387-8FB8-A97790FDB197}">
      <dgm:prSet/>
      <dgm:spPr/>
      <dgm:t>
        <a:bodyPr/>
        <a:lstStyle/>
        <a:p>
          <a:endParaRPr lang="en-US"/>
        </a:p>
      </dgm:t>
    </dgm:pt>
    <dgm:pt modelId="{2CCB3C46-52CE-4E29-AF79-265A890509FA}">
      <dgm:prSet/>
      <dgm:spPr/>
      <dgm:t>
        <a:bodyPr/>
        <a:lstStyle/>
        <a:p>
          <a:r>
            <a:rPr lang="en-US" b="0" i="0"/>
            <a:t>Receiver adapter:</a:t>
          </a:r>
          <a:endParaRPr lang="en-US"/>
        </a:p>
      </dgm:t>
    </dgm:pt>
    <dgm:pt modelId="{D15A5DD9-0FF9-4002-A399-A9161D356636}" type="parTrans" cxnId="{20A5B5E1-59F1-4732-97FF-34EC3163DEE3}">
      <dgm:prSet/>
      <dgm:spPr/>
      <dgm:t>
        <a:bodyPr/>
        <a:lstStyle/>
        <a:p>
          <a:endParaRPr lang="en-US"/>
        </a:p>
      </dgm:t>
    </dgm:pt>
    <dgm:pt modelId="{73F16FDC-7D4B-4CD1-9ECA-F17715AA2526}" type="sibTrans" cxnId="{20A5B5E1-59F1-4732-97FF-34EC3163DEE3}">
      <dgm:prSet/>
      <dgm:spPr/>
      <dgm:t>
        <a:bodyPr/>
        <a:lstStyle/>
        <a:p>
          <a:endParaRPr lang="en-US"/>
        </a:p>
      </dgm:t>
    </dgm:pt>
    <dgm:pt modelId="{E50371D6-C1AD-4164-A24B-E06663B849BB}">
      <dgm:prSet/>
      <dgm:spPr/>
      <dgm:t>
        <a:bodyPr/>
        <a:lstStyle/>
        <a:p>
          <a:r>
            <a:rPr lang="en-US" b="0" i="0"/>
            <a:t>Supports HTTP 1.1 only (target system must support chunked transfer encoding and may not rely on the existence of the HTTP Content-Length header)</a:t>
          </a:r>
          <a:endParaRPr lang="en-US"/>
        </a:p>
      </dgm:t>
    </dgm:pt>
    <dgm:pt modelId="{37C34E19-7D7A-46C3-A72E-B861A57FDA72}" type="parTrans" cxnId="{26BCDB54-B6B5-43B5-A906-AF7B45FEBD44}">
      <dgm:prSet/>
      <dgm:spPr/>
      <dgm:t>
        <a:bodyPr/>
        <a:lstStyle/>
        <a:p>
          <a:endParaRPr lang="en-US"/>
        </a:p>
      </dgm:t>
    </dgm:pt>
    <dgm:pt modelId="{2C1F8D38-376E-4409-AE4A-ED78196370B1}" type="sibTrans" cxnId="{26BCDB54-B6B5-43B5-A906-AF7B45FEBD44}">
      <dgm:prSet/>
      <dgm:spPr/>
      <dgm:t>
        <a:bodyPr/>
        <a:lstStyle/>
        <a:p>
          <a:endParaRPr lang="en-US"/>
        </a:p>
      </dgm:t>
    </dgm:pt>
    <dgm:pt modelId="{DFA9446C-3D2D-4CD8-A60E-F4DE7CD4DE16}">
      <dgm:prSet/>
      <dgm:spPr/>
      <dgm:t>
        <a:bodyPr/>
        <a:lstStyle/>
        <a:p>
          <a:r>
            <a:rPr lang="en-US" b="0" i="0"/>
            <a:t>Supports the following methods: DELETE, GET, HEAD, POST, PUT, TRACE</a:t>
          </a:r>
          <a:endParaRPr lang="en-US"/>
        </a:p>
      </dgm:t>
    </dgm:pt>
    <dgm:pt modelId="{B8C1838A-D04B-484F-A5F9-0A2FEBF6260F}" type="parTrans" cxnId="{A9AA9E86-243E-4D0A-B080-72729EA88583}">
      <dgm:prSet/>
      <dgm:spPr/>
      <dgm:t>
        <a:bodyPr/>
        <a:lstStyle/>
        <a:p>
          <a:endParaRPr lang="en-US"/>
        </a:p>
      </dgm:t>
    </dgm:pt>
    <dgm:pt modelId="{FCF536D4-02AC-415C-AAD3-E06BAED86012}" type="sibTrans" cxnId="{A9AA9E86-243E-4D0A-B080-72729EA88583}">
      <dgm:prSet/>
      <dgm:spPr/>
      <dgm:t>
        <a:bodyPr/>
        <a:lstStyle/>
        <a:p>
          <a:endParaRPr lang="en-US"/>
        </a:p>
      </dgm:t>
    </dgm:pt>
    <dgm:pt modelId="{0D74DBCF-121E-4EF8-8927-1E316721091F}">
      <dgm:prSet/>
      <dgm:spPr/>
      <dgm:t>
        <a:bodyPr/>
        <a:lstStyle/>
        <a:p>
          <a:r>
            <a:rPr lang="en-US" b="0" i="0"/>
            <a:t>Method can also be determined dynamically by reading a value from a message header or property during runtime.</a:t>
          </a:r>
          <a:endParaRPr lang="en-US"/>
        </a:p>
      </dgm:t>
    </dgm:pt>
    <dgm:pt modelId="{C2968443-2DE6-43CC-AE53-224AEE51D723}" type="parTrans" cxnId="{99C0DAD5-77A9-4BDA-B5C9-E208E0CE3492}">
      <dgm:prSet/>
      <dgm:spPr/>
      <dgm:t>
        <a:bodyPr/>
        <a:lstStyle/>
        <a:p>
          <a:endParaRPr lang="en-US"/>
        </a:p>
      </dgm:t>
    </dgm:pt>
    <dgm:pt modelId="{FC8579FB-84BB-4AF0-8E7D-553FAE1A7DB3}" type="sibTrans" cxnId="{99C0DAD5-77A9-4BDA-B5C9-E208E0CE3492}">
      <dgm:prSet/>
      <dgm:spPr/>
      <dgm:t>
        <a:bodyPr/>
        <a:lstStyle/>
        <a:p>
          <a:endParaRPr lang="en-US"/>
        </a:p>
      </dgm:t>
    </dgm:pt>
    <dgm:pt modelId="{8320D8E8-34CF-45AC-91CE-19594CA13457}" type="pres">
      <dgm:prSet presAssocID="{E3D89664-C555-48C5-AFEF-9EE295461C50}" presName="linear" presStyleCnt="0">
        <dgm:presLayoutVars>
          <dgm:animLvl val="lvl"/>
          <dgm:resizeHandles val="exact"/>
        </dgm:presLayoutVars>
      </dgm:prSet>
      <dgm:spPr/>
    </dgm:pt>
    <dgm:pt modelId="{64624034-FBBA-4B41-8FAC-AD5234D9DA3B}" type="pres">
      <dgm:prSet presAssocID="{28AD489C-4DF2-4012-ABAA-80BCB347334D}" presName="parentText" presStyleLbl="node1" presStyleIdx="0" presStyleCnt="5">
        <dgm:presLayoutVars>
          <dgm:chMax val="0"/>
          <dgm:bulletEnabled val="1"/>
        </dgm:presLayoutVars>
      </dgm:prSet>
      <dgm:spPr/>
    </dgm:pt>
    <dgm:pt modelId="{92615945-05C2-4888-A2BD-A9D6B986E07B}" type="pres">
      <dgm:prSet presAssocID="{23D07B7D-7183-4143-B624-C6DC94611D78}" presName="spacer" presStyleCnt="0"/>
      <dgm:spPr/>
    </dgm:pt>
    <dgm:pt modelId="{EFC7FAB1-B729-4E14-AA30-26D13A1EA210}" type="pres">
      <dgm:prSet presAssocID="{2CCB3C46-52CE-4E29-AF79-265A890509FA}" presName="parentText" presStyleLbl="node1" presStyleIdx="1" presStyleCnt="5">
        <dgm:presLayoutVars>
          <dgm:chMax val="0"/>
          <dgm:bulletEnabled val="1"/>
        </dgm:presLayoutVars>
      </dgm:prSet>
      <dgm:spPr/>
    </dgm:pt>
    <dgm:pt modelId="{F3E2F369-6253-4481-940A-C35D9AD69829}" type="pres">
      <dgm:prSet presAssocID="{73F16FDC-7D4B-4CD1-9ECA-F17715AA2526}" presName="spacer" presStyleCnt="0"/>
      <dgm:spPr/>
    </dgm:pt>
    <dgm:pt modelId="{D66D9A35-BD7E-48FE-9F58-02C738656AEF}" type="pres">
      <dgm:prSet presAssocID="{E50371D6-C1AD-4164-A24B-E06663B849BB}" presName="parentText" presStyleLbl="node1" presStyleIdx="2" presStyleCnt="5">
        <dgm:presLayoutVars>
          <dgm:chMax val="0"/>
          <dgm:bulletEnabled val="1"/>
        </dgm:presLayoutVars>
      </dgm:prSet>
      <dgm:spPr/>
    </dgm:pt>
    <dgm:pt modelId="{88C877AC-18DE-4990-806F-2CA431719D7E}" type="pres">
      <dgm:prSet presAssocID="{2C1F8D38-376E-4409-AE4A-ED78196370B1}" presName="spacer" presStyleCnt="0"/>
      <dgm:spPr/>
    </dgm:pt>
    <dgm:pt modelId="{825E8EDA-F4F6-407D-BE46-591ACDECA7CE}" type="pres">
      <dgm:prSet presAssocID="{DFA9446C-3D2D-4CD8-A60E-F4DE7CD4DE16}" presName="parentText" presStyleLbl="node1" presStyleIdx="3" presStyleCnt="5">
        <dgm:presLayoutVars>
          <dgm:chMax val="0"/>
          <dgm:bulletEnabled val="1"/>
        </dgm:presLayoutVars>
      </dgm:prSet>
      <dgm:spPr/>
    </dgm:pt>
    <dgm:pt modelId="{A7E1DB37-1C6E-4E06-A8A1-D1D445A40849}" type="pres">
      <dgm:prSet presAssocID="{FCF536D4-02AC-415C-AAD3-E06BAED86012}" presName="spacer" presStyleCnt="0"/>
      <dgm:spPr/>
    </dgm:pt>
    <dgm:pt modelId="{66C8CCE9-D7A3-4E14-96BF-B64740C1BD68}" type="pres">
      <dgm:prSet presAssocID="{0D74DBCF-121E-4EF8-8927-1E316721091F}" presName="parentText" presStyleLbl="node1" presStyleIdx="4" presStyleCnt="5">
        <dgm:presLayoutVars>
          <dgm:chMax val="0"/>
          <dgm:bulletEnabled val="1"/>
        </dgm:presLayoutVars>
      </dgm:prSet>
      <dgm:spPr/>
    </dgm:pt>
  </dgm:ptLst>
  <dgm:cxnLst>
    <dgm:cxn modelId="{5E09811B-4343-4D40-95D7-94449C822669}" type="presOf" srcId="{E3D89664-C555-48C5-AFEF-9EE295461C50}" destId="{8320D8E8-34CF-45AC-91CE-19594CA13457}" srcOrd="0" destOrd="0" presId="urn:microsoft.com/office/officeart/2005/8/layout/vList2"/>
    <dgm:cxn modelId="{61F6385F-2A63-4E97-9942-CC6F6A18FCD0}" type="presOf" srcId="{E50371D6-C1AD-4164-A24B-E06663B849BB}" destId="{D66D9A35-BD7E-48FE-9F58-02C738656AEF}" srcOrd="0" destOrd="0" presId="urn:microsoft.com/office/officeart/2005/8/layout/vList2"/>
    <dgm:cxn modelId="{48920C71-4B29-41D6-AC8E-4B5D1A8D3557}" type="presOf" srcId="{DFA9446C-3D2D-4CD8-A60E-F4DE7CD4DE16}" destId="{825E8EDA-F4F6-407D-BE46-591ACDECA7CE}" srcOrd="0" destOrd="0" presId="urn:microsoft.com/office/officeart/2005/8/layout/vList2"/>
    <dgm:cxn modelId="{26BCDB54-B6B5-43B5-A906-AF7B45FEBD44}" srcId="{E3D89664-C555-48C5-AFEF-9EE295461C50}" destId="{E50371D6-C1AD-4164-A24B-E06663B849BB}" srcOrd="2" destOrd="0" parTransId="{37C34E19-7D7A-46C3-A72E-B861A57FDA72}" sibTransId="{2C1F8D38-376E-4409-AE4A-ED78196370B1}"/>
    <dgm:cxn modelId="{A9AA9E86-243E-4D0A-B080-72729EA88583}" srcId="{E3D89664-C555-48C5-AFEF-9EE295461C50}" destId="{DFA9446C-3D2D-4CD8-A60E-F4DE7CD4DE16}" srcOrd="3" destOrd="0" parTransId="{B8C1838A-D04B-484F-A5F9-0A2FEBF6260F}" sibTransId="{FCF536D4-02AC-415C-AAD3-E06BAED86012}"/>
    <dgm:cxn modelId="{D42F3F8C-7D10-4D22-9891-C65E0780609D}" type="presOf" srcId="{2CCB3C46-52CE-4E29-AF79-265A890509FA}" destId="{EFC7FAB1-B729-4E14-AA30-26D13A1EA210}" srcOrd="0" destOrd="0" presId="urn:microsoft.com/office/officeart/2005/8/layout/vList2"/>
    <dgm:cxn modelId="{26840D94-E6A1-4619-BDFE-062D2DA0ABD9}" type="presOf" srcId="{28AD489C-4DF2-4012-ABAA-80BCB347334D}" destId="{64624034-FBBA-4B41-8FAC-AD5234D9DA3B}" srcOrd="0" destOrd="0" presId="urn:microsoft.com/office/officeart/2005/8/layout/vList2"/>
    <dgm:cxn modelId="{9E987FB1-E60B-4387-8FB8-A97790FDB197}" srcId="{E3D89664-C555-48C5-AFEF-9EE295461C50}" destId="{28AD489C-4DF2-4012-ABAA-80BCB347334D}" srcOrd="0" destOrd="0" parTransId="{B54992C7-905A-4140-9B28-F4CDAE9F4C12}" sibTransId="{23D07B7D-7183-4143-B624-C6DC94611D78}"/>
    <dgm:cxn modelId="{99C0DAD5-77A9-4BDA-B5C9-E208E0CE3492}" srcId="{E3D89664-C555-48C5-AFEF-9EE295461C50}" destId="{0D74DBCF-121E-4EF8-8927-1E316721091F}" srcOrd="4" destOrd="0" parTransId="{C2968443-2DE6-43CC-AE53-224AEE51D723}" sibTransId="{FC8579FB-84BB-4AF0-8E7D-553FAE1A7DB3}"/>
    <dgm:cxn modelId="{20A5B5E1-59F1-4732-97FF-34EC3163DEE3}" srcId="{E3D89664-C555-48C5-AFEF-9EE295461C50}" destId="{2CCB3C46-52CE-4E29-AF79-265A890509FA}" srcOrd="1" destOrd="0" parTransId="{D15A5DD9-0FF9-4002-A399-A9161D356636}" sibTransId="{73F16FDC-7D4B-4CD1-9ECA-F17715AA2526}"/>
    <dgm:cxn modelId="{44E097EC-C4FF-4BD2-92DD-347E87504079}" type="presOf" srcId="{0D74DBCF-121E-4EF8-8927-1E316721091F}" destId="{66C8CCE9-D7A3-4E14-96BF-B64740C1BD68}" srcOrd="0" destOrd="0" presId="urn:microsoft.com/office/officeart/2005/8/layout/vList2"/>
    <dgm:cxn modelId="{FC634FA1-0F32-4B81-BA2A-16487F739C7F}" type="presParOf" srcId="{8320D8E8-34CF-45AC-91CE-19594CA13457}" destId="{64624034-FBBA-4B41-8FAC-AD5234D9DA3B}" srcOrd="0" destOrd="0" presId="urn:microsoft.com/office/officeart/2005/8/layout/vList2"/>
    <dgm:cxn modelId="{920FDF63-EAC0-40A0-84ED-A37C742FAE46}" type="presParOf" srcId="{8320D8E8-34CF-45AC-91CE-19594CA13457}" destId="{92615945-05C2-4888-A2BD-A9D6B986E07B}" srcOrd="1" destOrd="0" presId="urn:microsoft.com/office/officeart/2005/8/layout/vList2"/>
    <dgm:cxn modelId="{EF4C7977-7775-4760-A162-1E91EFDFE3A5}" type="presParOf" srcId="{8320D8E8-34CF-45AC-91CE-19594CA13457}" destId="{EFC7FAB1-B729-4E14-AA30-26D13A1EA210}" srcOrd="2" destOrd="0" presId="urn:microsoft.com/office/officeart/2005/8/layout/vList2"/>
    <dgm:cxn modelId="{CACAF242-71AF-46EE-9FFB-0FD1C56EF19D}" type="presParOf" srcId="{8320D8E8-34CF-45AC-91CE-19594CA13457}" destId="{F3E2F369-6253-4481-940A-C35D9AD69829}" srcOrd="3" destOrd="0" presId="urn:microsoft.com/office/officeart/2005/8/layout/vList2"/>
    <dgm:cxn modelId="{940F0C70-5067-4290-A065-F53EFAA93E6D}" type="presParOf" srcId="{8320D8E8-34CF-45AC-91CE-19594CA13457}" destId="{D66D9A35-BD7E-48FE-9F58-02C738656AEF}" srcOrd="4" destOrd="0" presId="urn:microsoft.com/office/officeart/2005/8/layout/vList2"/>
    <dgm:cxn modelId="{26CB921A-8B6F-48BC-807F-0D6908A35357}" type="presParOf" srcId="{8320D8E8-34CF-45AC-91CE-19594CA13457}" destId="{88C877AC-18DE-4990-806F-2CA431719D7E}" srcOrd="5" destOrd="0" presId="urn:microsoft.com/office/officeart/2005/8/layout/vList2"/>
    <dgm:cxn modelId="{578302FB-E052-4891-BDE2-D3C2DB0B534F}" type="presParOf" srcId="{8320D8E8-34CF-45AC-91CE-19594CA13457}" destId="{825E8EDA-F4F6-407D-BE46-591ACDECA7CE}" srcOrd="6" destOrd="0" presId="urn:microsoft.com/office/officeart/2005/8/layout/vList2"/>
    <dgm:cxn modelId="{D2682E2C-A953-432D-B430-297368EEDA0F}" type="presParOf" srcId="{8320D8E8-34CF-45AC-91CE-19594CA13457}" destId="{A7E1DB37-1C6E-4E06-A8A1-D1D445A40849}" srcOrd="7" destOrd="0" presId="urn:microsoft.com/office/officeart/2005/8/layout/vList2"/>
    <dgm:cxn modelId="{991D8950-F768-485D-B54F-B06EAFE6C57D}" type="presParOf" srcId="{8320D8E8-34CF-45AC-91CE-19594CA13457}" destId="{66C8CCE9-D7A3-4E14-96BF-B64740C1BD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E80D-DDBE-4EF6-80EB-287AFA78A64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FD08C-30E2-4531-8D1D-E2C96D9E2E4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8EB8A-61F3-4C57-AADB-BB0421EC1452}">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A </a:t>
          </a:r>
          <a:r>
            <a:rPr lang="en-IN" sz="2400" b="1" kern="1200"/>
            <a:t>global account</a:t>
          </a:r>
          <a:r>
            <a:rPr lang="en-IN" sz="2400" kern="1200"/>
            <a:t> is the realization of a contract you or your company has made with SAP. A global account is used to manage subaccounts, members, entitlements and quotas. </a:t>
          </a:r>
          <a:endParaRPr lang="en-US" sz="2400" kern="1200"/>
        </a:p>
      </dsp:txBody>
      <dsp:txXfrm>
        <a:off x="1507738" y="707092"/>
        <a:ext cx="9007861" cy="1305401"/>
      </dsp:txXfrm>
    </dsp:sp>
    <dsp:sp modelId="{5483CCB2-8FC0-477D-A822-E3BBB8CAC2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8417-DD73-4F0A-BD2D-FBE7B128EC8B}">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B4BE1-721E-406F-89C3-DE0AC3018BB5}">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There are two types of commercial models for global accounts: consumption-based model and subscription-based model</a:t>
          </a:r>
          <a:endParaRPr lang="en-US" sz="2400" kern="1200"/>
        </a:p>
      </dsp:txBody>
      <dsp:txXfrm>
        <a:off x="1507738" y="2338844"/>
        <a:ext cx="9007861" cy="13054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AC8CF-D771-453E-A7E4-855136AD7BE2}">
      <dsp:nvSpPr>
        <dsp:cNvPr id="0" name=""/>
        <dsp:cNvSpPr/>
      </dsp:nvSpPr>
      <dsp:spPr>
        <a:xfrm>
          <a:off x="0" y="449115"/>
          <a:ext cx="6666833" cy="148592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Keystore Monitor allows a tenant administrator to manage the tenant keystore and its entries (X.509 certificates and key pairs).</a:t>
          </a:r>
        </a:p>
      </dsp:txBody>
      <dsp:txXfrm>
        <a:off x="72537" y="521652"/>
        <a:ext cx="6521759" cy="1340848"/>
      </dsp:txXfrm>
    </dsp:sp>
    <dsp:sp modelId="{E23F3C3F-CA21-4A30-975E-A7B8DDBD811B}">
      <dsp:nvSpPr>
        <dsp:cNvPr id="0" name=""/>
        <dsp:cNvSpPr/>
      </dsp:nvSpPr>
      <dsp:spPr>
        <a:xfrm>
          <a:off x="0" y="1983998"/>
          <a:ext cx="6666833" cy="148592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A keystore typically contains entries that belong to the tenant administrator (customer) and entries that are owned by SAP. Each entry is uniquely identified by an alias.</a:t>
          </a:r>
          <a:endParaRPr lang="en-US" sz="1700" kern="1200"/>
        </a:p>
      </dsp:txBody>
      <dsp:txXfrm>
        <a:off x="72537" y="2056535"/>
        <a:ext cx="6521759" cy="1340848"/>
      </dsp:txXfrm>
    </dsp:sp>
    <dsp:sp modelId="{7952CAB6-6B66-4A24-9E52-5C88DE5B3D4E}">
      <dsp:nvSpPr>
        <dsp:cNvPr id="0" name=""/>
        <dsp:cNvSpPr/>
      </dsp:nvSpPr>
      <dsp:spPr>
        <a:xfrm>
          <a:off x="0" y="3518881"/>
          <a:ext cx="6666833" cy="148592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US" sz="1700" kern="1200"/>
        </a:p>
      </dsp:txBody>
      <dsp:txXfrm>
        <a:off x="72537" y="3591418"/>
        <a:ext cx="6521759" cy="13408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72798-C07F-449A-9F6B-1978590453AA}">
      <dsp:nvSpPr>
        <dsp:cNvPr id="0" name=""/>
        <dsp:cNvSpPr/>
      </dsp:nvSpPr>
      <dsp:spPr>
        <a:xfrm>
          <a:off x="0" y="96709"/>
          <a:ext cx="6666833" cy="9945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Manage Stores section allows you to manage various temporary data storages on your tenant.</a:t>
          </a:r>
        </a:p>
      </dsp:txBody>
      <dsp:txXfrm>
        <a:off x="48547" y="145256"/>
        <a:ext cx="6569739" cy="897406"/>
      </dsp:txXfrm>
    </dsp:sp>
    <dsp:sp modelId="{FF40FEE4-B33C-47B0-A0B9-3B0E5AF61692}">
      <dsp:nvSpPr>
        <dsp:cNvPr id="0" name=""/>
        <dsp:cNvSpPr/>
      </dsp:nvSpPr>
      <dsp:spPr>
        <a:xfrm>
          <a:off x="0" y="1163209"/>
          <a:ext cx="6666833" cy="9945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Managing Data Stores</a:t>
          </a:r>
        </a:p>
      </dsp:txBody>
      <dsp:txXfrm>
        <a:off x="48547" y="1211756"/>
        <a:ext cx="6569739" cy="897406"/>
      </dsp:txXfrm>
    </dsp:sp>
    <dsp:sp modelId="{39B8E777-4694-4636-AF85-F2E9C180B4F7}">
      <dsp:nvSpPr>
        <dsp:cNvPr id="0" name=""/>
        <dsp:cNvSpPr/>
      </dsp:nvSpPr>
      <dsp:spPr>
        <a:xfrm>
          <a:off x="0" y="2229710"/>
          <a:ext cx="6666833" cy="9945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Managing Variables</a:t>
          </a:r>
        </a:p>
      </dsp:txBody>
      <dsp:txXfrm>
        <a:off x="48547" y="2278257"/>
        <a:ext cx="6569739" cy="897406"/>
      </dsp:txXfrm>
    </dsp:sp>
    <dsp:sp modelId="{8A473870-36F7-4DDF-9CED-5973F93AB63C}">
      <dsp:nvSpPr>
        <dsp:cNvPr id="0" name=""/>
        <dsp:cNvSpPr/>
      </dsp:nvSpPr>
      <dsp:spPr>
        <a:xfrm>
          <a:off x="0" y="3296210"/>
          <a:ext cx="6666833" cy="9945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Managing Message Queues</a:t>
          </a:r>
        </a:p>
      </dsp:txBody>
      <dsp:txXfrm>
        <a:off x="48547" y="3344757"/>
        <a:ext cx="6569739" cy="897406"/>
      </dsp:txXfrm>
    </dsp:sp>
    <dsp:sp modelId="{8F83668A-FB9C-4BD2-A5DE-CA00D8221FDF}">
      <dsp:nvSpPr>
        <dsp:cNvPr id="0" name=""/>
        <dsp:cNvSpPr/>
      </dsp:nvSpPr>
      <dsp:spPr>
        <a:xfrm>
          <a:off x="0" y="4362710"/>
          <a:ext cx="6666833" cy="9945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Managing Number Ranges</a:t>
          </a:r>
        </a:p>
      </dsp:txBody>
      <dsp:txXfrm>
        <a:off x="48547" y="4411257"/>
        <a:ext cx="6569739" cy="8974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ABBDF-AB8C-427F-8F3B-141BC9444305}">
      <dsp:nvSpPr>
        <dsp:cNvPr id="0" name=""/>
        <dsp:cNvSpPr/>
      </dsp:nvSpPr>
      <dsp:spPr>
        <a:xfrm>
          <a:off x="0" y="75391"/>
          <a:ext cx="6666833" cy="260836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Managing Data Store</a:t>
          </a:r>
          <a:endParaRPr lang="en-US" sz="3000" kern="1200"/>
        </a:p>
      </dsp:txBody>
      <dsp:txXfrm>
        <a:off x="127330" y="202721"/>
        <a:ext cx="6412173" cy="2353708"/>
      </dsp:txXfrm>
    </dsp:sp>
    <dsp:sp modelId="{FFD98158-2C7B-450C-8AF9-03302ACE7CB2}">
      <dsp:nvSpPr>
        <dsp:cNvPr id="0" name=""/>
        <dsp:cNvSpPr/>
      </dsp:nvSpPr>
      <dsp:spPr>
        <a:xfrm>
          <a:off x="0" y="2770160"/>
          <a:ext cx="6666833" cy="260836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The </a:t>
          </a:r>
          <a:r>
            <a:rPr lang="en-US" sz="3000" b="1" i="0" kern="1200"/>
            <a:t>Manage Stores</a:t>
          </a:r>
          <a:r>
            <a:rPr lang="en-US" sz="3000" b="0" i="0" kern="1200"/>
            <a:t> section provides an overview of storages on the tenant, which are temporarily used to persist data of different kind during message processing.</a:t>
          </a:r>
          <a:endParaRPr lang="en-US" sz="3000" kern="1200"/>
        </a:p>
      </dsp:txBody>
      <dsp:txXfrm>
        <a:off x="127330" y="2897490"/>
        <a:ext cx="6412173" cy="23537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2BE0E-3CB5-4BE6-BA08-C33DE0BBDA91}">
      <dsp:nvSpPr>
        <dsp:cNvPr id="0" name=""/>
        <dsp:cNvSpPr/>
      </dsp:nvSpPr>
      <dsp:spPr>
        <a:xfrm>
          <a:off x="0" y="166220"/>
          <a:ext cx="6666833" cy="24959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b="0" i="0" kern="1200"/>
            <a:t>Managing Variables</a:t>
          </a:r>
          <a:endParaRPr lang="en-US" sz="4500" kern="1200"/>
        </a:p>
      </dsp:txBody>
      <dsp:txXfrm>
        <a:off x="121842" y="288062"/>
        <a:ext cx="6423149" cy="2252255"/>
      </dsp:txXfrm>
    </dsp:sp>
    <dsp:sp modelId="{6E16E440-7A99-46DA-8766-09ED747017A9}">
      <dsp:nvSpPr>
        <dsp:cNvPr id="0" name=""/>
        <dsp:cNvSpPr/>
      </dsp:nvSpPr>
      <dsp:spPr>
        <a:xfrm>
          <a:off x="0" y="2791759"/>
          <a:ext cx="6666833" cy="249593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0" i="0" kern="1200"/>
            <a:t>The </a:t>
          </a:r>
          <a:r>
            <a:rPr lang="en-US" sz="4500" b="1" i="0" kern="1200"/>
            <a:t>Variables</a:t>
          </a:r>
          <a:r>
            <a:rPr lang="en-US" sz="4500" b="0" i="0" kern="1200"/>
            <a:t> view allows you to monitor variables used in integration flows.</a:t>
          </a:r>
          <a:endParaRPr lang="en-US" sz="4500" kern="1200"/>
        </a:p>
      </dsp:txBody>
      <dsp:txXfrm>
        <a:off x="121842" y="2913601"/>
        <a:ext cx="6423149" cy="225225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B668D-64ED-4A85-B21A-EE087BCC444A}">
      <dsp:nvSpPr>
        <dsp:cNvPr id="0" name=""/>
        <dsp:cNvSpPr/>
      </dsp:nvSpPr>
      <dsp:spPr>
        <a:xfrm>
          <a:off x="0" y="75391"/>
          <a:ext cx="6666833" cy="260836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b="0" i="0" kern="1200"/>
            <a:t>Managing Message Queues</a:t>
          </a:r>
          <a:endParaRPr lang="en-US" sz="3000" kern="1200"/>
        </a:p>
      </dsp:txBody>
      <dsp:txXfrm>
        <a:off x="127330" y="202721"/>
        <a:ext cx="6412173" cy="2353708"/>
      </dsp:txXfrm>
    </dsp:sp>
    <dsp:sp modelId="{0122A529-23DB-426B-B037-19590794F3F1}">
      <dsp:nvSpPr>
        <dsp:cNvPr id="0" name=""/>
        <dsp:cNvSpPr/>
      </dsp:nvSpPr>
      <dsp:spPr>
        <a:xfrm>
          <a:off x="0" y="2770160"/>
          <a:ext cx="6666833" cy="260836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Certain adapters allow you to store messages in queues. Using the Web UI, you can monitor queues that are active for a tenant.</a:t>
          </a:r>
          <a:br>
            <a:rPr lang="en-IN" sz="3000" b="0" i="0" kern="1200"/>
          </a:br>
          <a:endParaRPr lang="en-US" sz="3000" kern="1200"/>
        </a:p>
      </dsp:txBody>
      <dsp:txXfrm>
        <a:off x="127330" y="2897490"/>
        <a:ext cx="6412173" cy="23537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E5AD8-8BCA-4917-9D6F-9ECADBB19D40}">
      <dsp:nvSpPr>
        <dsp:cNvPr id="0" name=""/>
        <dsp:cNvSpPr/>
      </dsp:nvSpPr>
      <dsp:spPr>
        <a:xfrm>
          <a:off x="0" y="109014"/>
          <a:ext cx="7559504" cy="195522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b="0" i="0" kern="1200"/>
            <a:t>Managing Number Ranges</a:t>
          </a:r>
          <a:endParaRPr lang="en-US" sz="3500" kern="1200"/>
        </a:p>
      </dsp:txBody>
      <dsp:txXfrm>
        <a:off x="95446" y="204460"/>
        <a:ext cx="7368612" cy="1764330"/>
      </dsp:txXfrm>
    </dsp:sp>
    <dsp:sp modelId="{2D993C05-7B90-41DB-B1B7-F204F854D8DA}">
      <dsp:nvSpPr>
        <dsp:cNvPr id="0" name=""/>
        <dsp:cNvSpPr/>
      </dsp:nvSpPr>
      <dsp:spPr>
        <a:xfrm>
          <a:off x="0" y="2165037"/>
          <a:ext cx="7559504" cy="195522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The topic provides an overview of number ranges related artifacts.</a:t>
          </a:r>
          <a:endParaRPr lang="en-US" sz="3500" kern="1200"/>
        </a:p>
      </dsp:txBody>
      <dsp:txXfrm>
        <a:off x="95446" y="2260483"/>
        <a:ext cx="7368612" cy="1764330"/>
      </dsp:txXfrm>
    </dsp:sp>
    <dsp:sp modelId="{B8EE64D8-50BC-42A2-B1F4-4BE88E8E2A6A}">
      <dsp:nvSpPr>
        <dsp:cNvPr id="0" name=""/>
        <dsp:cNvSpPr/>
      </dsp:nvSpPr>
      <dsp:spPr>
        <a:xfrm>
          <a:off x="0" y="4221059"/>
          <a:ext cx="7559504" cy="195522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You choose the </a:t>
          </a:r>
          <a:r>
            <a:rPr lang="en-US" sz="3500" b="1" i="0" kern="1200"/>
            <a:t>Number Ranges</a:t>
          </a:r>
          <a:r>
            <a:rPr lang="en-US" sz="3500" b="0" i="0" kern="1200"/>
            <a:t> tile in the </a:t>
          </a:r>
          <a:r>
            <a:rPr lang="en-US" sz="3500" b="1" i="0" kern="1200"/>
            <a:t>Manage Stores</a:t>
          </a:r>
          <a:r>
            <a:rPr lang="en-US" sz="3500" b="0" i="0" kern="1200"/>
            <a:t> area to view the artifacts with the corresponding status.</a:t>
          </a:r>
          <a:endParaRPr lang="en-US" sz="3500" kern="1200"/>
        </a:p>
      </dsp:txBody>
      <dsp:txXfrm>
        <a:off x="95446" y="4316505"/>
        <a:ext cx="7368612" cy="1764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21386-DAEA-486B-A153-26026AA64BF2}">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70ABBB66-7B55-44C2-AB61-E145BD1567CC}">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Your organization receives a fixed price and period (typically a 1 to 3-year period) for access to your subscribed SAP BTP services.</a:t>
          </a:r>
        </a:p>
      </dsp:txBody>
      <dsp:txXfrm>
        <a:off x="8061" y="5979"/>
        <a:ext cx="3034531" cy="1820718"/>
      </dsp:txXfrm>
    </dsp:sp>
    <dsp:sp modelId="{0FE79FE2-9156-44F1-8067-194557FBAA5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AF14764A-E48F-4FA0-B94A-DFC59D516201}">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are entitled to use only the subscribed services</a:t>
          </a:r>
        </a:p>
      </dsp:txBody>
      <dsp:txXfrm>
        <a:off x="3740534" y="5979"/>
        <a:ext cx="3034531" cy="1820718"/>
      </dsp:txXfrm>
    </dsp:sp>
    <dsp:sp modelId="{7844DEE6-3303-4F90-8197-07A46F831E77}">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072E8E5C-FD95-43FC-9061-31822D836600}">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To access additional services, at an extra cost, you can modify your contract via your sales representative or account executive</a:t>
          </a:r>
        </a:p>
      </dsp:txBody>
      <dsp:txXfrm>
        <a:off x="7473007" y="5979"/>
        <a:ext cx="3034531" cy="1820718"/>
      </dsp:txXfrm>
    </dsp:sp>
    <dsp:sp modelId="{498C99F0-C19E-49EC-80FE-F46E09193DC8}">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79790393-D28E-4D20-A99C-DC0FD0510943}">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at a fixed cost, regardless of consumption of subscribed services</a:t>
          </a:r>
        </a:p>
      </dsp:txBody>
      <dsp:txXfrm>
        <a:off x="8061" y="2524640"/>
        <a:ext cx="3034531" cy="1820718"/>
      </dsp:txXfrm>
    </dsp:sp>
    <dsp:sp modelId="{B076E7FA-7759-4A31-932B-0224306C864B}">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A0789D3B-5BC2-43DC-AEAD-067CE187D54F}">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in advance when the contract period starts.</a:t>
          </a:r>
        </a:p>
      </dsp:txBody>
      <dsp:txXfrm>
        <a:off x="3740534" y="2524640"/>
        <a:ext cx="3034531" cy="1820718"/>
      </dsp:txXfrm>
    </dsp:sp>
    <dsp:sp modelId="{83A4EF1C-9A6B-473C-A561-08F2B8DB1155}">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Your organization can renew the subscription at the end of the contract period</a:t>
          </a:r>
        </a:p>
      </dsp:txBody>
      <dsp:txXfrm>
        <a:off x="7473007" y="2524640"/>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F6D33-0849-44D8-A98C-938A5839AFD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922D7-059A-475C-94ED-41460DEB59B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09679-CC2C-466D-AE35-EF7E18996C0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You can change your existing contract from the consumption-based commercial model to a subscription license. Keep in mind that not all services that are eligible for the consumption-based model are compatible with the subscription-based model.</a:t>
          </a:r>
          <a:endParaRPr lang="en-US" sz="1900" kern="1200"/>
        </a:p>
      </dsp:txBody>
      <dsp:txXfrm>
        <a:off x="1507738" y="707092"/>
        <a:ext cx="9007861" cy="1305401"/>
      </dsp:txXfrm>
    </dsp:sp>
    <dsp:sp modelId="{AAE38816-343F-4419-8C31-0897062CF4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8D771-54BA-49BD-A69F-731DE0989D8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E4CD4-C587-48DB-ACC7-7A3C7E9A61B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recommend that you contact your SAP account executive or sales representative to discuss feasibility and terms of transforming your contract.</a:t>
          </a:r>
          <a:endParaRPr lang="en-US" sz="1900" kern="1200"/>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0D7CE-91BD-40B8-9967-53CEAF85585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08DDE-C1B8-4E29-A120-379D7F064BD6}">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b="1" kern="1200"/>
            <a:t>Subaccounts</a:t>
          </a:r>
          <a:r>
            <a:rPr lang="en-IN" sz="3300" kern="1200"/>
            <a:t> let you structure a global account according to your organization’s and project’s requirements with regard to members, authorizations, and entitlements.</a:t>
          </a:r>
          <a:endParaRPr lang="en-US" sz="3300" kern="1200"/>
        </a:p>
      </dsp:txBody>
      <dsp:txXfrm>
        <a:off x="0" y="0"/>
        <a:ext cx="6900512" cy="2768070"/>
      </dsp:txXfrm>
    </dsp:sp>
    <dsp:sp modelId="{24588213-52CA-4194-A26A-EA7797913FA4}">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A3F3D-7F30-447B-A5FD-E489213EC24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A global account can contain one or more subaccounts in which you deploy applications, use services, and manage your subscriptions. </a:t>
          </a:r>
          <a:endParaRPr lang="en-US" sz="3300" kern="1200"/>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047A4-9AD8-4BE4-B1CA-3AF877B6E4FD}">
      <dsp:nvSpPr>
        <dsp:cNvPr id="0" name=""/>
        <dsp:cNvSpPr/>
      </dsp:nvSpPr>
      <dsp:spPr>
        <a:xfrm>
          <a:off x="0" y="325281"/>
          <a:ext cx="6666833" cy="155887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Enables asynchronous messaging by using message queues.</a:t>
          </a:r>
          <a:endParaRPr lang="en-US" sz="2200" kern="1200"/>
        </a:p>
      </dsp:txBody>
      <dsp:txXfrm>
        <a:off x="76098" y="401379"/>
        <a:ext cx="6514637" cy="1406682"/>
      </dsp:txXfrm>
    </dsp:sp>
    <dsp:sp modelId="{401295A4-D945-4D14-9AB4-C6D3482291B4}">
      <dsp:nvSpPr>
        <dsp:cNvPr id="0" name=""/>
        <dsp:cNvSpPr/>
      </dsp:nvSpPr>
      <dsp:spPr>
        <a:xfrm>
          <a:off x="0" y="1947520"/>
          <a:ext cx="6666833" cy="1558878"/>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sender adapter consumes messages from a queue. The messages are processed concurrently.</a:t>
          </a:r>
          <a:endParaRPr lang="en-US" sz="2200" kern="1200"/>
        </a:p>
      </dsp:txBody>
      <dsp:txXfrm>
        <a:off x="76098" y="2023618"/>
        <a:ext cx="6514637" cy="1406682"/>
      </dsp:txXfrm>
    </dsp:sp>
    <dsp:sp modelId="{039AE065-E964-4004-BA9D-06A37390B311}">
      <dsp:nvSpPr>
        <dsp:cNvPr id="0" name=""/>
        <dsp:cNvSpPr/>
      </dsp:nvSpPr>
      <dsp:spPr>
        <a:xfrm>
          <a:off x="0" y="3569759"/>
          <a:ext cx="6666833" cy="1558878"/>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To prevent situations where the JMS adapter tries again and again to process a failed (large) message, you can store messages (where the processing stopped unexpectedly) in a dead-letter queue after two retries.</a:t>
          </a:r>
          <a:endParaRPr lang="en-US" sz="2200" kern="1200"/>
        </a:p>
      </dsp:txBody>
      <dsp:txXfrm>
        <a:off x="76098" y="3645857"/>
        <a:ext cx="6514637" cy="1406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1581-1145-4C4F-B38F-3D34851F7798}">
      <dsp:nvSpPr>
        <dsp:cNvPr id="0" name=""/>
        <dsp:cNvSpPr/>
      </dsp:nvSpPr>
      <dsp:spPr>
        <a:xfrm>
          <a:off x="3364992" y="1936"/>
          <a:ext cx="3785616" cy="12780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Connects SAP Cloud Integration to systems using the Open Data (OData) protocol in either ATOM or JSON format (only synchronous communication is supported).</a:t>
          </a:r>
          <a:endParaRPr lang="en-US" sz="1500" kern="1200"/>
        </a:p>
      </dsp:txBody>
      <dsp:txXfrm>
        <a:off x="3427380" y="64324"/>
        <a:ext cx="3660840" cy="1153242"/>
      </dsp:txXfrm>
    </dsp:sp>
    <dsp:sp modelId="{C3B4F98F-5B91-421E-BA25-EE1DB5DA6DA3}">
      <dsp:nvSpPr>
        <dsp:cNvPr id="0" name=""/>
        <dsp:cNvSpPr/>
      </dsp:nvSpPr>
      <dsp:spPr>
        <a:xfrm>
          <a:off x="3364992" y="1343855"/>
          <a:ext cx="3785616" cy="12780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The adapter receives incoming requests in either ATOM or JSON format.</a:t>
          </a:r>
          <a:endParaRPr lang="en-US" sz="1500" kern="1200"/>
        </a:p>
      </dsp:txBody>
      <dsp:txXfrm>
        <a:off x="3427380" y="1406243"/>
        <a:ext cx="3660840" cy="1153242"/>
      </dsp:txXfrm>
    </dsp:sp>
    <dsp:sp modelId="{9E456F69-B341-40A7-9946-7392415DC02A}">
      <dsp:nvSpPr>
        <dsp:cNvPr id="0" name=""/>
        <dsp:cNvSpPr/>
      </dsp:nvSpPr>
      <dsp:spPr>
        <a:xfrm>
          <a:off x="3364992" y="2685775"/>
          <a:ext cx="3785616" cy="1278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Supported operations: Create (POST), Delete (DELETE), Query (GET), Read (GET), Update (PUT)</a:t>
          </a:r>
          <a:endParaRPr lang="en-US" sz="1500" kern="1200"/>
        </a:p>
      </dsp:txBody>
      <dsp:txXfrm>
        <a:off x="3427380" y="2748163"/>
        <a:ext cx="3660840" cy="11532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74325-356B-42F1-AF9F-C2F9C943D20B}">
      <dsp:nvSpPr>
        <dsp:cNvPr id="0" name=""/>
        <dsp:cNvSpPr/>
      </dsp:nvSpPr>
      <dsp:spPr>
        <a:xfrm>
          <a:off x="0" y="5362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Connects SAP Cloud Integration to more than 150 non-SAP Cloud applications that are supported by SAP Open Connectors.</a:t>
          </a:r>
          <a:endParaRPr lang="en-US" sz="2300" kern="1200"/>
        </a:p>
      </dsp:txBody>
      <dsp:txXfrm>
        <a:off x="44664" y="98288"/>
        <a:ext cx="10426272" cy="825612"/>
      </dsp:txXfrm>
    </dsp:sp>
    <dsp:sp modelId="{ACFF658C-9D22-4103-8121-CD719703AE89}">
      <dsp:nvSpPr>
        <dsp:cNvPr id="0" name=""/>
        <dsp:cNvSpPr/>
      </dsp:nvSpPr>
      <dsp:spPr>
        <a:xfrm>
          <a:off x="0" y="1034804"/>
          <a:ext cx="10515600" cy="9149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Uses APIs to fetch data from specific third-party applications.</a:t>
          </a:r>
          <a:endParaRPr lang="en-US" sz="2300" kern="1200"/>
        </a:p>
      </dsp:txBody>
      <dsp:txXfrm>
        <a:off x="44664" y="1079468"/>
        <a:ext cx="10426272" cy="825612"/>
      </dsp:txXfrm>
    </dsp:sp>
    <dsp:sp modelId="{1DC8B17F-AAF6-4C7F-8260-019818E5352E}">
      <dsp:nvSpPr>
        <dsp:cNvPr id="0" name=""/>
        <dsp:cNvSpPr/>
      </dsp:nvSpPr>
      <dsp:spPr>
        <a:xfrm>
          <a:off x="0" y="2015984"/>
          <a:ext cx="10515600" cy="9149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Is designed to handle large volumes of incoming data.</a:t>
          </a:r>
          <a:endParaRPr lang="en-US" sz="2300" kern="1200"/>
        </a:p>
      </dsp:txBody>
      <dsp:txXfrm>
        <a:off x="44664" y="2060648"/>
        <a:ext cx="10426272" cy="825612"/>
      </dsp:txXfrm>
    </dsp:sp>
    <dsp:sp modelId="{7B8DD9AF-ED30-4308-85C4-6B9BCCBD5595}">
      <dsp:nvSpPr>
        <dsp:cNvPr id="0" name=""/>
        <dsp:cNvSpPr/>
      </dsp:nvSpPr>
      <dsp:spPr>
        <a:xfrm>
          <a:off x="0" y="2997165"/>
          <a:ext cx="10515600" cy="9149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Supports messages in both JSON and XML format, for request and response calls.</a:t>
          </a:r>
          <a:endParaRPr lang="en-US" sz="2300" kern="1200"/>
        </a:p>
      </dsp:txBody>
      <dsp:txXfrm>
        <a:off x="44664" y="3041829"/>
        <a:ext cx="10426272" cy="8256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C7DE-5A86-4C5E-8221-685F93F7D434}">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2AC6F-577B-4F78-BE43-FD552F1427B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Connects an integration flow with another integration flow deployed on the same tenant.</a:t>
          </a:r>
          <a:endParaRPr lang="en-US" sz="3100" kern="1200"/>
        </a:p>
      </dsp:txBody>
      <dsp:txXfrm>
        <a:off x="0" y="2703"/>
        <a:ext cx="6900512" cy="1843578"/>
      </dsp:txXfrm>
    </dsp:sp>
    <dsp:sp modelId="{25EE5627-F89F-4D85-9EED-B8319E20BD8D}">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0AC44-628B-40B2-87AD-40B667E7DA6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An integration flow with a ProcessDirect sender adapter (as consumer) consumes data from another integration flow.</a:t>
          </a:r>
          <a:endParaRPr lang="en-US" sz="3100" kern="1200"/>
        </a:p>
      </dsp:txBody>
      <dsp:txXfrm>
        <a:off x="0" y="1846281"/>
        <a:ext cx="6900512" cy="1843578"/>
      </dsp:txXfrm>
    </dsp:sp>
    <dsp:sp modelId="{488E8F7C-3E66-46CA-B58D-E87D000D45D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8593B-83E6-4958-90A0-EFF8FD60105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N:1 cardinality of producer and consumer integration flows is supported.</a:t>
          </a:r>
          <a:endParaRPr lang="en-US" sz="3100" kern="1200"/>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24034-FBBA-4B41-8FAC-AD5234D9DA3B}">
      <dsp:nvSpPr>
        <dsp:cNvPr id="0" name=""/>
        <dsp:cNvSpPr/>
      </dsp:nvSpPr>
      <dsp:spPr>
        <a:xfrm>
          <a:off x="0" y="56189"/>
          <a:ext cx="4780416" cy="8391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Establishes an HTTP connection between SAP Cloud Integration and a receiver system.</a:t>
          </a:r>
          <a:endParaRPr lang="en-US" sz="1500" kern="1200"/>
        </a:p>
      </dsp:txBody>
      <dsp:txXfrm>
        <a:off x="40962" y="97151"/>
        <a:ext cx="4698492" cy="757185"/>
      </dsp:txXfrm>
    </dsp:sp>
    <dsp:sp modelId="{EFC7FAB1-B729-4E14-AA30-26D13A1EA210}">
      <dsp:nvSpPr>
        <dsp:cNvPr id="0" name=""/>
        <dsp:cNvSpPr/>
      </dsp:nvSpPr>
      <dsp:spPr>
        <a:xfrm>
          <a:off x="0" y="938498"/>
          <a:ext cx="4780416" cy="8391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Receiver adapter:</a:t>
          </a:r>
          <a:endParaRPr lang="en-US" sz="1500" kern="1200"/>
        </a:p>
      </dsp:txBody>
      <dsp:txXfrm>
        <a:off x="40962" y="979460"/>
        <a:ext cx="4698492" cy="757185"/>
      </dsp:txXfrm>
    </dsp:sp>
    <dsp:sp modelId="{D66D9A35-BD7E-48FE-9F58-02C738656AEF}">
      <dsp:nvSpPr>
        <dsp:cNvPr id="0" name=""/>
        <dsp:cNvSpPr/>
      </dsp:nvSpPr>
      <dsp:spPr>
        <a:xfrm>
          <a:off x="0" y="1820808"/>
          <a:ext cx="4780416" cy="8391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HTTP 1.1 only (target system must support chunked transfer encoding and may not rely on the existence of the HTTP Content-Length header)</a:t>
          </a:r>
          <a:endParaRPr lang="en-US" sz="1500" kern="1200"/>
        </a:p>
      </dsp:txBody>
      <dsp:txXfrm>
        <a:off x="40962" y="1861770"/>
        <a:ext cx="4698492" cy="757185"/>
      </dsp:txXfrm>
    </dsp:sp>
    <dsp:sp modelId="{825E8EDA-F4F6-407D-BE46-591ACDECA7CE}">
      <dsp:nvSpPr>
        <dsp:cNvPr id="0" name=""/>
        <dsp:cNvSpPr/>
      </dsp:nvSpPr>
      <dsp:spPr>
        <a:xfrm>
          <a:off x="0" y="2703117"/>
          <a:ext cx="4780416" cy="8391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the following methods: DELETE, GET, HEAD, POST, PUT, TRACE</a:t>
          </a:r>
          <a:endParaRPr lang="en-US" sz="1500" kern="1200"/>
        </a:p>
      </dsp:txBody>
      <dsp:txXfrm>
        <a:off x="40962" y="2744079"/>
        <a:ext cx="4698492" cy="757185"/>
      </dsp:txXfrm>
    </dsp:sp>
    <dsp:sp modelId="{66C8CCE9-D7A3-4E14-96BF-B64740C1BD68}">
      <dsp:nvSpPr>
        <dsp:cNvPr id="0" name=""/>
        <dsp:cNvSpPr/>
      </dsp:nvSpPr>
      <dsp:spPr>
        <a:xfrm>
          <a:off x="0" y="3585427"/>
          <a:ext cx="4780416" cy="8391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Method can also be determined dynamically by reading a value from a message header or property during runtime.</a:t>
          </a:r>
          <a:endParaRPr lang="en-US" sz="1500" kern="1200"/>
        </a:p>
      </dsp:txBody>
      <dsp:txXfrm>
        <a:off x="40962" y="3626389"/>
        <a:ext cx="4698492" cy="7571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191233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5216747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8829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515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297650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93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5251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92931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544776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747328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7094093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05891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7755277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4197181767"/>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191535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17100910"/>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48211739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10" r:id="rId14"/>
    <p:sldLayoutId id="2147484211" r:id="rId15"/>
    <p:sldLayoutId id="2147484212" r:id="rId16"/>
    <p:sldLayoutId id="2147483880" r:id="rId17"/>
    <p:sldLayoutId id="2147483881" r:id="rId18"/>
    <p:sldLayoutId id="2147483883" r:id="rId19"/>
    <p:sldLayoutId id="2147483884" r:id="rId20"/>
    <p:sldLayoutId id="2147483885" r:id="rId21"/>
    <p:sldLayoutId id="2147483886"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3" r:id="rId47"/>
    <p:sldLayoutId id="2147483914" r:id="rId48"/>
    <p:sldLayoutId id="2147483915" r:id="rId49"/>
    <p:sldLayoutId id="2147483919" r:id="rId50"/>
    <p:sldLayoutId id="2147483920" r:id="rId51"/>
    <p:sldLayoutId id="2147483921" r:id="rId52"/>
    <p:sldLayoutId id="2147483924" r:id="rId53"/>
    <p:sldLayoutId id="2147484000" r:id="rId54"/>
    <p:sldLayoutId id="2147484001" r:id="rId55"/>
    <p:sldLayoutId id="2147484002" r:id="rId56"/>
    <p:sldLayoutId id="2147484004" r:id="rId57"/>
    <p:sldLayoutId id="2147484006" r:id="rId58"/>
    <p:sldLayoutId id="2147483735" r:id="rId59"/>
    <p:sldLayoutId id="2147483736" r:id="rId60"/>
    <p:sldLayoutId id="2147483738" r:id="rId61"/>
    <p:sldLayoutId id="2147483739" r:id="rId62"/>
    <p:sldLayoutId id="2147483740" r:id="rId63"/>
    <p:sldLayoutId id="2147483741"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 id="2147483756" r:id="rId78"/>
    <p:sldLayoutId id="2147483757" r:id="rId79"/>
    <p:sldLayoutId id="2147483758" r:id="rId80"/>
    <p:sldLayoutId id="2147483759" r:id="rId81"/>
    <p:sldLayoutId id="2147483760" r:id="rId82"/>
    <p:sldLayoutId id="2147483761" r:id="rId83"/>
    <p:sldLayoutId id="2147483762" r:id="rId84"/>
    <p:sldLayoutId id="2147483763" r:id="rId85"/>
    <p:sldLayoutId id="2147483764" r:id="rId86"/>
    <p:sldLayoutId id="2147483765" r:id="rId87"/>
    <p:sldLayoutId id="2147483767" r:id="rId88"/>
    <p:sldLayoutId id="2147483772" r:id="rId89"/>
    <p:sldLayoutId id="2147483773" r:id="rId90"/>
    <p:sldLayoutId id="2147483870" r:id="rId9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62a4782db7b485b94ffce5b6fe22c31.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64.tiff"/></Relationships>
</file>

<file path=ppt/slides/_rels/slide21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tiff"/><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help.sap.com/docs/CLOUD_INTEGRATION/368c481cd6954bdfa5d0435479fd4eaf/55325f2a722c4f67bb7752b369b09ff8.html" TargetMode="External"/><Relationship Id="rId2" Type="http://schemas.openxmlformats.org/officeDocument/2006/relationships/hyperlink" Target="https://help.sap.com/docs/CLOUD_INTEGRATION/368c481cd6954bdfa5d0435479fd4eaf/e32cedef6e8c4af5816c446541c7f527.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9C09D-7C7C-6BE7-415C-5B1FD1D81D0B}"/>
              </a:ext>
            </a:extLst>
          </p:cNvPr>
          <p:cNvPicPr>
            <a:picLocks noChangeAspect="1"/>
          </p:cNvPicPr>
          <p:nvPr/>
        </p:nvPicPr>
        <p:blipFill rotWithShape="1">
          <a:blip r:embed="rId2">
            <a:duotone>
              <a:schemeClr val="bg2">
                <a:shade val="45000"/>
                <a:satMod val="135000"/>
              </a:schemeClr>
              <a:prstClr val="white"/>
            </a:duotone>
          </a:blip>
          <a:srcRect t="7930" b="15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75502-37DD-4EA8-BB48-FEF4BD7DE9DE}"/>
              </a:ext>
            </a:extLst>
          </p:cNvPr>
          <p:cNvSpPr>
            <a:spLocks noGrp="1"/>
          </p:cNvSpPr>
          <p:nvPr>
            <p:ph type="title"/>
          </p:nvPr>
        </p:nvSpPr>
        <p:spPr>
          <a:xfrm>
            <a:off x="838200" y="365125"/>
            <a:ext cx="10515600" cy="1325563"/>
          </a:xfrm>
        </p:spPr>
        <p:txBody>
          <a:bodyPr>
            <a:normAutofit/>
          </a:bodyPr>
          <a:lstStyle/>
          <a:p>
            <a:endParaRPr lang="en-IN"/>
          </a:p>
        </p:txBody>
      </p:sp>
      <p:graphicFrame>
        <p:nvGraphicFramePr>
          <p:cNvPr id="5" name="Content Placeholder 2">
            <a:extLst>
              <a:ext uri="{FF2B5EF4-FFF2-40B4-BE49-F238E27FC236}">
                <a16:creationId xmlns:a16="http://schemas.microsoft.com/office/drawing/2014/main" id="{F0B7C1CE-BD6B-E768-8235-C3C2D1B59F16}"/>
              </a:ext>
            </a:extLst>
          </p:cNvPr>
          <p:cNvGraphicFramePr>
            <a:graphicFrameLocks noGrp="1"/>
          </p:cNvGraphicFramePr>
          <p:nvPr>
            <p:ph idx="1"/>
            <p:extLst>
              <p:ext uri="{D42A27DB-BD31-4B8C-83A1-F6EECF244321}">
                <p14:modId xmlns:p14="http://schemas.microsoft.com/office/powerpoint/2010/main" val="1520397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860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D1C82-6A33-4D22-8A9F-D6B951CEBA6D}"/>
              </a:ext>
            </a:extLst>
          </p:cNvPr>
          <p:cNvSpPr>
            <a:spLocks noGrp="1"/>
          </p:cNvSpPr>
          <p:nvPr>
            <p:ph type="title"/>
          </p:nvPr>
        </p:nvSpPr>
        <p:spPr>
          <a:xfrm>
            <a:off x="586478" y="1683756"/>
            <a:ext cx="3115265" cy="2396359"/>
          </a:xfrm>
        </p:spPr>
        <p:txBody>
          <a:bodyPr anchor="b">
            <a:normAutofit/>
          </a:bodyPr>
          <a:lstStyle/>
          <a:p>
            <a:pPr algn="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3AAD222F-8D60-CC1B-5B30-1D40BA9D8BC0}"/>
              </a:ext>
            </a:extLst>
          </p:cNvPr>
          <p:cNvGraphicFramePr>
            <a:graphicFrameLocks noGrp="1"/>
          </p:cNvGraphicFramePr>
          <p:nvPr>
            <p:ph idx="1"/>
            <p:extLst>
              <p:ext uri="{D42A27DB-BD31-4B8C-83A1-F6EECF244321}">
                <p14:modId xmlns:p14="http://schemas.microsoft.com/office/powerpoint/2010/main" val="197006062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3667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70B67-CB9B-4619-A65A-1B683BB1F4FE}"/>
              </a:ext>
            </a:extLst>
          </p:cNvPr>
          <p:cNvSpPr>
            <a:spLocks noGrp="1"/>
          </p:cNvSpPr>
          <p:nvPr>
            <p:ph type="title"/>
          </p:nvPr>
        </p:nvSpPr>
        <p:spPr>
          <a:xfrm>
            <a:off x="586478" y="1683756"/>
            <a:ext cx="3115265" cy="2396359"/>
          </a:xfrm>
        </p:spPr>
        <p:txBody>
          <a:bodyPr anchor="b">
            <a:normAutofit/>
          </a:bodyPr>
          <a:lstStyle/>
          <a:p>
            <a:pPr algn="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ED060457-F064-C51D-798F-E1A3F29458CE}"/>
              </a:ext>
            </a:extLst>
          </p:cNvPr>
          <p:cNvGraphicFramePr>
            <a:graphicFrameLocks noGrp="1"/>
          </p:cNvGraphicFramePr>
          <p:nvPr>
            <p:ph idx="1"/>
            <p:extLst>
              <p:ext uri="{D42A27DB-BD31-4B8C-83A1-F6EECF244321}">
                <p14:modId xmlns:p14="http://schemas.microsoft.com/office/powerpoint/2010/main" val="309667300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77304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A2CA6D9-C72E-47F9-A4A1-C46495245D14}"/>
              </a:ext>
            </a:extLst>
          </p:cNvPr>
          <p:cNvSpPr>
            <a:spLocks noGrp="1"/>
          </p:cNvSpPr>
          <p:nvPr>
            <p:ph type="title"/>
          </p:nvPr>
        </p:nvSpPr>
        <p:spPr>
          <a:xfrm rot="16200000">
            <a:off x="-1325880" y="1947672"/>
            <a:ext cx="5961888" cy="2788920"/>
          </a:xfrm>
        </p:spPr>
        <p:txBody>
          <a:bodyPr anchor="ctr">
            <a:normAutofit/>
          </a:bodyPr>
          <a:lstStyle/>
          <a:p>
            <a:endParaRPr lang="en-IN" sz="4800">
              <a:solidFill>
                <a:schemeClr val="bg1"/>
              </a:solidFill>
            </a:endParaRPr>
          </a:p>
        </p:txBody>
      </p:sp>
      <p:graphicFrame>
        <p:nvGraphicFramePr>
          <p:cNvPr id="5" name="Content Placeholder 2">
            <a:extLst>
              <a:ext uri="{FF2B5EF4-FFF2-40B4-BE49-F238E27FC236}">
                <a16:creationId xmlns:a16="http://schemas.microsoft.com/office/drawing/2014/main" id="{D7C1D3AF-2534-09B3-A224-595CEA1DAE60}"/>
              </a:ext>
            </a:extLst>
          </p:cNvPr>
          <p:cNvGraphicFramePr>
            <a:graphicFrameLocks noGrp="1"/>
          </p:cNvGraphicFramePr>
          <p:nvPr>
            <p:ph idx="1"/>
            <p:extLst>
              <p:ext uri="{D42A27DB-BD31-4B8C-83A1-F6EECF244321}">
                <p14:modId xmlns:p14="http://schemas.microsoft.com/office/powerpoint/2010/main" val="218920338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15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4" name="Content Placeholder 2">
            <a:extLst>
              <a:ext uri="{FF2B5EF4-FFF2-40B4-BE49-F238E27FC236}">
                <a16:creationId xmlns:a16="http://schemas.microsoft.com/office/drawing/2014/main" id="{2780B878-65A4-49C1-BBDA-D2F064EC4E99}"/>
              </a:ext>
            </a:extLst>
          </p:cNvPr>
          <p:cNvSpPr txBox="1">
            <a:spLocks/>
          </p:cNvSpPr>
          <p:nvPr/>
        </p:nvSpPr>
        <p:spPr>
          <a:xfrm>
            <a:off x="6335777" y="2162575"/>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Tree>
    <p:extLst>
      <p:ext uri="{BB962C8B-B14F-4D97-AF65-F5344CB8AC3E}">
        <p14:creationId xmlns:p14="http://schemas.microsoft.com/office/powerpoint/2010/main" val="2101804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810-7E20-2C31-958E-07DB01E9FB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B4F8A6-3C15-A317-9B55-81C65D7F0885}"/>
              </a:ext>
            </a:extLst>
          </p:cNvPr>
          <p:cNvSpPr>
            <a:spLocks noGrp="1"/>
          </p:cNvSpPr>
          <p:nvPr>
            <p:ph idx="1"/>
          </p:nvPr>
        </p:nvSpPr>
        <p:spPr/>
        <p:txBody>
          <a:bodyPr>
            <a:normAutofit/>
          </a:bodyPr>
          <a:lstStyle/>
          <a:p>
            <a:r>
              <a:rPr lang="en-IN" dirty="0"/>
              <a:t>Integration suit </a:t>
            </a:r>
          </a:p>
          <a:p>
            <a:r>
              <a:rPr lang="en-IN" dirty="0"/>
              <a:t>CPI or ci</a:t>
            </a:r>
          </a:p>
          <a:p>
            <a:r>
              <a:rPr lang="en-IN" dirty="0"/>
              <a:t>Discover  - package/</a:t>
            </a:r>
            <a:r>
              <a:rPr lang="en-IN" dirty="0" err="1"/>
              <a:t>iflow</a:t>
            </a:r>
            <a:r>
              <a:rPr lang="en-IN" dirty="0"/>
              <a:t> - </a:t>
            </a:r>
          </a:p>
          <a:p>
            <a:r>
              <a:rPr lang="en-IN" dirty="0"/>
              <a:t>Design – dev  - </a:t>
            </a:r>
          </a:p>
          <a:p>
            <a:r>
              <a:rPr lang="en-IN" dirty="0"/>
              <a:t>Monitoring- Monitor message processing- </a:t>
            </a:r>
          </a:p>
          <a:p>
            <a:r>
              <a:rPr lang="en-IN" dirty="0"/>
              <a:t>Manage integration content – </a:t>
            </a:r>
          </a:p>
          <a:p>
            <a:r>
              <a:rPr lang="en-IN" dirty="0"/>
              <a:t>Security</a:t>
            </a:r>
          </a:p>
          <a:p>
            <a:r>
              <a:rPr lang="en-IN" dirty="0"/>
              <a:t>Mange store – data store </a:t>
            </a:r>
            <a:r>
              <a:rPr lang="en-IN" dirty="0" err="1"/>
              <a:t>jms</a:t>
            </a:r>
            <a:endParaRPr lang="en-IN" dirty="0"/>
          </a:p>
          <a:p>
            <a:endParaRPr lang="en-IN" dirty="0"/>
          </a:p>
        </p:txBody>
      </p:sp>
    </p:spTree>
    <p:extLst>
      <p:ext uri="{BB962C8B-B14F-4D97-AF65-F5344CB8AC3E}">
        <p14:creationId xmlns:p14="http://schemas.microsoft.com/office/powerpoint/2010/main" val="16686515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7593-E255-4050-9A09-1ABC4661FA44}"/>
              </a:ext>
            </a:extLst>
          </p:cNvPr>
          <p:cNvSpPr>
            <a:spLocks noGrp="1"/>
          </p:cNvSpPr>
          <p:nvPr>
            <p:ph type="title"/>
          </p:nvPr>
        </p:nvSpPr>
        <p:spPr/>
        <p:txBody>
          <a:bodyPr/>
          <a:lstStyle/>
          <a:p>
            <a:r>
              <a:rPr lang="en-IN" dirty="0"/>
              <a:t>Discover</a:t>
            </a:r>
          </a:p>
        </p:txBody>
      </p:sp>
      <p:sp>
        <p:nvSpPr>
          <p:cNvPr id="3" name="Content Placeholder 2">
            <a:extLst>
              <a:ext uri="{FF2B5EF4-FFF2-40B4-BE49-F238E27FC236}">
                <a16:creationId xmlns:a16="http://schemas.microsoft.com/office/drawing/2014/main" id="{6584F162-06F2-40D1-B624-7E719716ED3C}"/>
              </a:ext>
            </a:extLst>
          </p:cNvPr>
          <p:cNvSpPr>
            <a:spLocks noGrp="1"/>
          </p:cNvSpPr>
          <p:nvPr>
            <p:ph idx="1"/>
          </p:nvPr>
        </p:nvSpPr>
        <p:spPr/>
        <p:txBody>
          <a:bodyPr>
            <a:normAutofit/>
          </a:bodyPr>
          <a:lstStyle/>
          <a:p>
            <a:r>
              <a:rPr lang="en-US" sz="1800" dirty="0">
                <a:latin typeface="arial" panose="020B0604020202020204" pitchFamily="34" charset="0"/>
              </a:rPr>
              <a:t>In the Discover tab, you will the list of packages containing the standard Integration Scenarios in the form of Integration Flow that has been created and released by SAP. Now, these Integration Flows/ </a:t>
            </a:r>
            <a:r>
              <a:rPr lang="en-US" sz="1800" dirty="0" err="1">
                <a:latin typeface="arial" panose="020B0604020202020204" pitchFamily="34" charset="0"/>
              </a:rPr>
              <a:t>IFlows</a:t>
            </a:r>
            <a:r>
              <a:rPr lang="en-US" sz="1800" dirty="0">
                <a:latin typeface="arial" panose="020B0604020202020204" pitchFamily="34" charset="0"/>
              </a:rPr>
              <a:t>/ Artifacts can be in 2 forms, a) configurable, or b) editable</a:t>
            </a:r>
          </a:p>
          <a:p>
            <a:r>
              <a:rPr lang="en-US" sz="1800" dirty="0">
                <a:latin typeface="arial" panose="020B0604020202020204" pitchFamily="34"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p>
          <a:p>
            <a:endParaRPr lang="en-IN" sz="1800" dirty="0">
              <a:latin typeface="arial" panose="020B0604020202020204" pitchFamily="34" charset="0"/>
            </a:endParaRPr>
          </a:p>
        </p:txBody>
      </p:sp>
    </p:spTree>
    <p:extLst>
      <p:ext uri="{BB962C8B-B14F-4D97-AF65-F5344CB8AC3E}">
        <p14:creationId xmlns:p14="http://schemas.microsoft.com/office/powerpoint/2010/main" val="4042993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BF56-2DD3-4DBD-B208-0634A2FA29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A6CA4-BF27-4534-82A7-75EA6A57EE0D}"/>
              </a:ext>
            </a:extLst>
          </p:cNvPr>
          <p:cNvSpPr>
            <a:spLocks noGrp="1"/>
          </p:cNvSpPr>
          <p:nvPr>
            <p:ph idx="1"/>
          </p:nvPr>
        </p:nvSpPr>
        <p:spPr/>
        <p:txBody>
          <a:bodyPr/>
          <a:lstStyle/>
          <a:p>
            <a:pPr algn="l"/>
            <a:r>
              <a:rPr lang="en-US" dirty="0">
                <a:solidFill>
                  <a:srgbClr val="333333"/>
                </a:solidFill>
                <a:latin typeface="72"/>
              </a:rPr>
              <a:t>Cloud Integration allows you to assemble integration contents into packages so that integration developers can use these packages in their integration scenarios.</a:t>
            </a:r>
          </a:p>
          <a:p>
            <a:pPr algn="l"/>
            <a:r>
              <a:rPr lang="en-US" dirty="0">
                <a:solidFill>
                  <a:srgbClr val="333333"/>
                </a:solidFill>
                <a:latin typeface="72"/>
              </a:rPr>
              <a:t>As an integration developer, you can now create integration packages for your specific domain or organization. You can also view different packages published by other integration developers and consume them for your integration purposes. You can modify these packages based on your requirements and upload them through the web application.</a:t>
            </a:r>
          </a:p>
          <a:p>
            <a:endParaRPr lang="en-IN" dirty="0"/>
          </a:p>
        </p:txBody>
      </p:sp>
    </p:spTree>
    <p:extLst>
      <p:ext uri="{BB962C8B-B14F-4D97-AF65-F5344CB8AC3E}">
        <p14:creationId xmlns:p14="http://schemas.microsoft.com/office/powerpoint/2010/main" val="3024335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120-AF26-4370-B592-654695EEA4C4}"/>
              </a:ext>
            </a:extLst>
          </p:cNvPr>
          <p:cNvSpPr>
            <a:spLocks noGrp="1"/>
          </p:cNvSpPr>
          <p:nvPr>
            <p:ph type="title"/>
          </p:nvPr>
        </p:nvSpPr>
        <p:spPr/>
        <p:txBody>
          <a:bodyPr>
            <a:normAutofit fontScale="90000"/>
          </a:bodyPr>
          <a:lstStyle/>
          <a:p>
            <a:r>
              <a:rPr lang="en-IN" b="0" i="0" dirty="0">
                <a:solidFill>
                  <a:srgbClr val="333333"/>
                </a:solidFill>
                <a:effectLst/>
                <a:latin typeface="72"/>
              </a:rPr>
              <a:t>Creating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3282503-11E9-4969-BF81-3295D3B9E2C3}"/>
              </a:ext>
            </a:extLst>
          </p:cNvPr>
          <p:cNvSpPr>
            <a:spLocks noGrp="1"/>
          </p:cNvSpPr>
          <p:nvPr>
            <p:ph idx="1"/>
          </p:nvPr>
        </p:nvSpPr>
        <p:spPr/>
        <p:txBody>
          <a:bodyPr>
            <a:normAutofit fontScale="92500" lnSpcReduction="10000"/>
          </a:bodyPr>
          <a:lstStyle/>
          <a:p>
            <a:r>
              <a:rPr lang="en-US" b="1" dirty="0"/>
              <a:t>Create an integration package that is specific to your integration scenario.</a:t>
            </a:r>
          </a:p>
          <a:p>
            <a:endParaRPr lang="en-US" b="1" dirty="0"/>
          </a:p>
          <a:p>
            <a:r>
              <a:rPr lang="en-US" dirty="0"/>
              <a:t>Procedure</a:t>
            </a:r>
          </a:p>
          <a:p>
            <a:r>
              <a:rPr lang="en-US" dirty="0"/>
              <a:t>Choose Design.</a:t>
            </a:r>
          </a:p>
          <a:p>
            <a:r>
              <a:rPr lang="en-US" dirty="0"/>
              <a:t>Choose Create.</a:t>
            </a:r>
          </a:p>
          <a:p>
            <a:r>
              <a:rPr lang="en-US" dirty="0"/>
              <a:t>In the Header tab, provide a Name, a Technical Name, and a Short Description for the package.</a:t>
            </a:r>
          </a:p>
          <a:p>
            <a:r>
              <a:rPr lang="en-US" dirty="0"/>
              <a:t>Choose Save to keep your package.</a:t>
            </a:r>
          </a:p>
          <a:p>
            <a:r>
              <a:rPr lang="en-US" dirty="0"/>
              <a:t>Navigate to other tabs of the package to explore what else you can do with the package.</a:t>
            </a:r>
            <a:endParaRPr lang="en-IN" dirty="0"/>
          </a:p>
        </p:txBody>
      </p:sp>
    </p:spTree>
    <p:extLst>
      <p:ext uri="{BB962C8B-B14F-4D97-AF65-F5344CB8AC3E}">
        <p14:creationId xmlns:p14="http://schemas.microsoft.com/office/powerpoint/2010/main" val="2837404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F37-C5F2-466C-9F83-455F296F7922}"/>
              </a:ext>
            </a:extLst>
          </p:cNvPr>
          <p:cNvSpPr>
            <a:spLocks noGrp="1"/>
          </p:cNvSpPr>
          <p:nvPr>
            <p:ph type="title"/>
          </p:nvPr>
        </p:nvSpPr>
        <p:spPr/>
        <p:txBody>
          <a:bodyPr>
            <a:normAutofit fontScale="90000"/>
          </a:bodyPr>
          <a:lstStyle/>
          <a:p>
            <a:r>
              <a:rPr lang="en-IN" b="0" i="0" dirty="0">
                <a:solidFill>
                  <a:srgbClr val="333333"/>
                </a:solidFill>
                <a:effectLst/>
                <a:latin typeface="72"/>
              </a:rPr>
              <a:t>Importing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8E06E31-BFAD-4561-BE1A-F1675EFD5A0B}"/>
              </a:ext>
            </a:extLst>
          </p:cNvPr>
          <p:cNvSpPr>
            <a:spLocks noGrp="1"/>
          </p:cNvSpPr>
          <p:nvPr>
            <p:ph idx="1"/>
          </p:nvPr>
        </p:nvSpPr>
        <p:spPr/>
        <p:txBody>
          <a:bodyPr>
            <a:normAutofit fontScale="92500" lnSpcReduction="10000"/>
          </a:bodyPr>
          <a:lstStyle/>
          <a:p>
            <a:r>
              <a:rPr lang="en-US" dirty="0"/>
              <a:t>Upload your existing integration packages that suits your integration scenario to reduce redundancy and duplication efforts of creating a package from scratch.</a:t>
            </a:r>
          </a:p>
          <a:p>
            <a:endParaRPr lang="en-US" dirty="0"/>
          </a:p>
          <a:p>
            <a:r>
              <a:rPr lang="en-US" dirty="0"/>
              <a:t>Procedure</a:t>
            </a:r>
          </a:p>
          <a:p>
            <a:r>
              <a:rPr lang="en-US" dirty="0"/>
              <a:t>Choose Design  Import.</a:t>
            </a:r>
          </a:p>
          <a:p>
            <a:r>
              <a:rPr lang="en-US" dirty="0"/>
              <a:t>Importing a new version of a package (zip import) over an existing package doesn't overwrite the configured values of the externalized parameters in the existing package</a:t>
            </a:r>
          </a:p>
          <a:p>
            <a:pPr marL="0" indent="0">
              <a:buNone/>
            </a:pPr>
            <a:r>
              <a:rPr lang="en-US" b="0" i="0" dirty="0">
                <a:solidFill>
                  <a:srgbClr val="333333"/>
                </a:solidFill>
                <a:effectLst/>
                <a:latin typeface="72"/>
              </a:rPr>
              <a:t>Browse and select the integration package for uploading.</a:t>
            </a:r>
          </a:p>
          <a:p>
            <a:pPr marL="0" indent="0">
              <a:buNone/>
            </a:pPr>
            <a:r>
              <a:rPr lang="en-US" b="0" i="0" dirty="0">
                <a:solidFill>
                  <a:srgbClr val="333333"/>
                </a:solidFill>
                <a:effectLst/>
                <a:latin typeface="72"/>
              </a:rPr>
              <a:t>Choose </a:t>
            </a:r>
            <a:r>
              <a:rPr lang="en-US" b="1" i="0" dirty="0">
                <a:solidFill>
                  <a:srgbClr val="333333"/>
                </a:solidFill>
                <a:effectLst/>
                <a:latin typeface="72"/>
              </a:rPr>
              <a:t>OK</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2612553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1255-1C3F-4011-9763-88313FAA3C1B}"/>
              </a:ext>
            </a:extLst>
          </p:cNvPr>
          <p:cNvSpPr>
            <a:spLocks noGrp="1"/>
          </p:cNvSpPr>
          <p:nvPr>
            <p:ph type="title"/>
          </p:nvPr>
        </p:nvSpPr>
        <p:spPr/>
        <p:txBody>
          <a:bodyPr>
            <a:normAutofit fontScale="90000"/>
          </a:bodyPr>
          <a:lstStyle/>
          <a:p>
            <a:r>
              <a:rPr lang="en-US" b="0" i="0" dirty="0">
                <a:solidFill>
                  <a:srgbClr val="333333"/>
                </a:solidFill>
                <a:effectLst/>
                <a:latin typeface="72"/>
              </a:rPr>
              <a:t>Working with an Integration Package</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5D4C6DCC-5E25-4819-B565-4DA3C1E3C9CB}"/>
              </a:ext>
            </a:extLst>
          </p:cNvPr>
          <p:cNvSpPr>
            <a:spLocks noGrp="1"/>
          </p:cNvSpPr>
          <p:nvPr>
            <p:ph idx="1"/>
          </p:nvPr>
        </p:nvSpPr>
        <p:spPr/>
        <p:txBody>
          <a:bodyPr>
            <a:normAutofit fontScale="77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If you want to view the details of an integration package, choose </a:t>
            </a:r>
            <a:r>
              <a:rPr lang="en-US" b="1" i="0" dirty="0">
                <a:solidFill>
                  <a:srgbClr val="333333"/>
                </a:solidFill>
                <a:effectLst/>
                <a:latin typeface="72"/>
              </a:rPr>
              <a:t>&lt;integration package name&gt;</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Navigate to the </a:t>
            </a:r>
            <a:r>
              <a:rPr lang="en-US" b="1" i="0" dirty="0">
                <a:solidFill>
                  <a:srgbClr val="333333"/>
                </a:solidFill>
                <a:effectLst/>
                <a:latin typeface="72"/>
              </a:rPr>
              <a:t>Artifacts</a:t>
            </a:r>
            <a:r>
              <a:rPr lang="en-US" b="0" i="0" dirty="0">
                <a:solidFill>
                  <a:srgbClr val="333333"/>
                </a:solidFill>
                <a:effectLst/>
                <a:latin typeface="72"/>
              </a:rPr>
              <a:t> tab, to work with the available artifacts in the package.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View metadata</a:t>
            </a:r>
            <a:r>
              <a:rPr lang="en-US" b="0" i="0" dirty="0">
                <a:solidFill>
                  <a:srgbClr val="333333"/>
                </a:solidFill>
                <a:effectLst/>
                <a:latin typeface="72"/>
              </a:rPr>
              <a:t> to view the metadata of the artifact.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Deploy</a:t>
            </a:r>
            <a:r>
              <a:rPr lang="en-US" b="0" i="0" dirty="0">
                <a:solidFill>
                  <a:srgbClr val="333333"/>
                </a:solidFill>
                <a:effectLst/>
                <a:latin typeface="72"/>
              </a:rPr>
              <a:t> to deploy the </a:t>
            </a:r>
            <a:r>
              <a:rPr lang="en-US" b="0" i="0" dirty="0" err="1">
                <a:solidFill>
                  <a:srgbClr val="333333"/>
                </a:solidFill>
                <a:effectLst/>
                <a:latin typeface="72"/>
              </a:rPr>
              <a:t>artifact.You</a:t>
            </a:r>
            <a:r>
              <a:rPr lang="en-US" b="0" i="0" dirty="0">
                <a:solidFill>
                  <a:srgbClr val="333333"/>
                </a:solidFill>
                <a:effectLst/>
                <a:latin typeface="72"/>
              </a:rPr>
              <a:t> can only deploy data flows, integration flows, and value mappings. You can deploy multiple value mappings at a time.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Configure</a:t>
            </a:r>
            <a:r>
              <a:rPr lang="en-US" b="0" i="0" dirty="0">
                <a:solidFill>
                  <a:srgbClr val="333333"/>
                </a:solidFill>
                <a:effectLst/>
                <a:latin typeface="72"/>
              </a:rPr>
              <a:t> to configure the </a:t>
            </a:r>
            <a:r>
              <a:rPr lang="en-US" b="0" i="0" dirty="0" err="1">
                <a:solidFill>
                  <a:srgbClr val="333333"/>
                </a:solidFill>
                <a:effectLst/>
                <a:latin typeface="72"/>
              </a:rPr>
              <a:t>artifact.You</a:t>
            </a:r>
            <a:r>
              <a:rPr lang="en-US" b="0" i="0" dirty="0">
                <a:solidFill>
                  <a:srgbClr val="333333"/>
                </a:solidFill>
                <a:effectLst/>
                <a:latin typeface="72"/>
              </a:rPr>
              <a:t> can configure only integration flows. For more information, see </a:t>
            </a:r>
            <a:r>
              <a:rPr lang="en-US" b="0" i="0" u="none" strike="noStrike" dirty="0">
                <a:solidFill>
                  <a:srgbClr val="007DB8"/>
                </a:solidFill>
                <a:effectLst/>
                <a:latin typeface="72"/>
                <a:hlinkClick r:id="rId2"/>
              </a:rPr>
              <a:t>Configure Externalized Parameters of an Integration Flow</a:t>
            </a:r>
            <a:r>
              <a:rPr lang="en-US" b="0" i="0" dirty="0">
                <a:solidFill>
                  <a:srgbClr val="333333"/>
                </a:solidFill>
                <a:effectLst/>
                <a:latin typeface="72"/>
              </a:rPr>
              <a: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Download</a:t>
            </a:r>
            <a:r>
              <a:rPr lang="en-US" b="0" i="0" dirty="0">
                <a:solidFill>
                  <a:srgbClr val="333333"/>
                </a:solidFill>
                <a:effectLst/>
                <a:latin typeface="72"/>
              </a:rPr>
              <a:t> to download an artifact. The download feature allows users to download the integration flow artifact with two options:</a:t>
            </a:r>
          </a:p>
          <a:p>
            <a:pPr marL="742932" lvl="1" indent="-285744">
              <a:buFont typeface="+mj-lt"/>
              <a:buAutoNum type="arabicPeriod"/>
            </a:pPr>
            <a:r>
              <a:rPr lang="en-US" b="1" i="0" dirty="0">
                <a:solidFill>
                  <a:srgbClr val="333333"/>
                </a:solidFill>
                <a:effectLst/>
                <a:latin typeface="72"/>
              </a:rPr>
              <a:t>Default Values Only:</a:t>
            </a:r>
            <a:r>
              <a:rPr lang="en-US" b="0" i="0" dirty="0">
                <a:solidFill>
                  <a:srgbClr val="333333"/>
                </a:solidFill>
                <a:effectLst/>
                <a:latin typeface="72"/>
              </a:rPr>
              <a:t> Downloads the integration flow with default values only.</a:t>
            </a:r>
          </a:p>
          <a:p>
            <a:pPr marL="742932" lvl="1" indent="-285744">
              <a:buFont typeface="+mj-lt"/>
              <a:buAutoNum type="arabicPeriod"/>
            </a:pPr>
            <a:r>
              <a:rPr lang="en-US" b="1" i="0" dirty="0">
                <a:solidFill>
                  <a:srgbClr val="333333"/>
                </a:solidFill>
                <a:effectLst/>
                <a:latin typeface="72"/>
              </a:rPr>
              <a:t>Merged Configured and Default Values:</a:t>
            </a:r>
            <a:r>
              <a:rPr lang="en-US" b="0" i="0" dirty="0">
                <a:solidFill>
                  <a:srgbClr val="333333"/>
                </a:solidFill>
                <a:effectLst/>
                <a:latin typeface="72"/>
              </a:rPr>
              <a:t> Downloads the integration flow with values that consists of configured and default values. This option would replace the default value with the configured value and accept it as a new default value.</a:t>
            </a:r>
          </a:p>
          <a:p>
            <a:endParaRPr lang="en-IN" dirty="0"/>
          </a:p>
        </p:txBody>
      </p:sp>
    </p:spTree>
    <p:extLst>
      <p:ext uri="{BB962C8B-B14F-4D97-AF65-F5344CB8AC3E}">
        <p14:creationId xmlns:p14="http://schemas.microsoft.com/office/powerpoint/2010/main" val="557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5AE28-E8E1-4813-B704-13D1E5C8DFEE}"/>
              </a:ext>
            </a:extLst>
          </p:cNvPr>
          <p:cNvSpPr>
            <a:spLocks noGrp="1"/>
          </p:cNvSpPr>
          <p:nvPr>
            <p:ph type="title"/>
          </p:nvPr>
        </p:nvSpPr>
        <p:spPr>
          <a:xfrm>
            <a:off x="838200" y="365125"/>
            <a:ext cx="10515600" cy="1325563"/>
          </a:xfrm>
        </p:spPr>
        <p:txBody>
          <a:bodyPr>
            <a:normAutofit/>
          </a:bodyPr>
          <a:lstStyle/>
          <a:p>
            <a:pPr algn="ctr"/>
            <a:r>
              <a:rPr lang="en-IN" sz="2800" b="1">
                <a:latin typeface="Arial" panose="020B0604020202020204" pitchFamily="34" charset="0"/>
                <a:ea typeface="Calibri" panose="020F0502020204030204" pitchFamily="34" charset="0"/>
              </a:rPr>
              <a:t>Can an existing global account under a consumption-based contract be transformed to the subscription-based model?</a:t>
            </a:r>
            <a:endParaRPr lang="en-IN" sz="2800"/>
          </a:p>
        </p:txBody>
      </p:sp>
      <p:graphicFrame>
        <p:nvGraphicFramePr>
          <p:cNvPr id="5" name="Content Placeholder 2">
            <a:extLst>
              <a:ext uri="{FF2B5EF4-FFF2-40B4-BE49-F238E27FC236}">
                <a16:creationId xmlns:a16="http://schemas.microsoft.com/office/drawing/2014/main" id="{3CD2B244-CFC1-1886-539F-ED6CA18D2F36}"/>
              </a:ext>
            </a:extLst>
          </p:cNvPr>
          <p:cNvGraphicFramePr>
            <a:graphicFrameLocks noGrp="1"/>
          </p:cNvGraphicFramePr>
          <p:nvPr>
            <p:ph idx="1"/>
            <p:extLst>
              <p:ext uri="{D42A27DB-BD31-4B8C-83A1-F6EECF244321}">
                <p14:modId xmlns:p14="http://schemas.microsoft.com/office/powerpoint/2010/main" val="2049702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41963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35E-D6F1-4A32-8176-6108B3536EDA}"/>
              </a:ext>
            </a:extLst>
          </p:cNvPr>
          <p:cNvSpPr>
            <a:spLocks noGrp="1"/>
          </p:cNvSpPr>
          <p:nvPr>
            <p:ph type="title"/>
          </p:nvPr>
        </p:nvSpPr>
        <p:spPr/>
        <p:txBody>
          <a:bodyPr>
            <a:normAutofit fontScale="90000"/>
          </a:bodyPr>
          <a:lstStyle/>
          <a:p>
            <a:r>
              <a:rPr lang="en-IN" b="0" i="0" dirty="0">
                <a:solidFill>
                  <a:srgbClr val="333333"/>
                </a:solidFill>
                <a:effectLst/>
                <a:latin typeface="72"/>
              </a:rPr>
              <a:t>Editing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FAF588B-E62D-4C9F-A5E7-F973F3268250}"/>
              </a:ext>
            </a:extLst>
          </p:cNvPr>
          <p:cNvSpPr>
            <a:spLocks noGrp="1"/>
          </p:cNvSpPr>
          <p:nvPr>
            <p:ph idx="1"/>
          </p:nvPr>
        </p:nvSpPr>
        <p:spPr/>
        <p:txBody>
          <a:bodyPr>
            <a:normAutofit fontScale="40000" lnSpcReduction="20000"/>
          </a:bodyPr>
          <a:lstStyle/>
          <a:p>
            <a:r>
              <a:rPr lang="en-US" dirty="0"/>
              <a:t>Procedure</a:t>
            </a:r>
          </a:p>
          <a:p>
            <a:r>
              <a:rPr lang="en-US" dirty="0"/>
              <a:t>Choose Design to view the list of integration packages.</a:t>
            </a:r>
          </a:p>
          <a:p>
            <a:r>
              <a:rPr lang="en-US" dirty="0"/>
              <a:t>Select the required integration package.</a:t>
            </a:r>
          </a:p>
          <a:p>
            <a:r>
              <a:rPr lang="en-US" dirty="0"/>
              <a:t>In the integration package editor, choose Edit.</a:t>
            </a:r>
          </a:p>
          <a:p>
            <a:r>
              <a:rPr lang="en-US" dirty="0"/>
              <a:t>You can edit the existing information in the following tabs:</a:t>
            </a:r>
          </a:p>
          <a:p>
            <a:r>
              <a:rPr lang="en-US" dirty="0"/>
              <a:t>Header</a:t>
            </a:r>
          </a:p>
          <a:p>
            <a:endParaRPr lang="en-US" dirty="0"/>
          </a:p>
          <a:p>
            <a:r>
              <a:rPr lang="en-US" dirty="0"/>
              <a:t>Overview</a:t>
            </a:r>
          </a:p>
          <a:p>
            <a:endParaRPr lang="en-US" dirty="0"/>
          </a:p>
          <a:p>
            <a:r>
              <a:rPr lang="en-US" dirty="0"/>
              <a:t>Artifacts</a:t>
            </a:r>
          </a:p>
          <a:p>
            <a:endParaRPr lang="en-US" dirty="0"/>
          </a:p>
          <a:p>
            <a:r>
              <a:rPr lang="en-US" dirty="0"/>
              <a:t>Documents</a:t>
            </a:r>
          </a:p>
          <a:p>
            <a:endParaRPr lang="en-US" dirty="0"/>
          </a:p>
          <a:p>
            <a:r>
              <a:rPr lang="en-US" dirty="0"/>
              <a:t>Tags</a:t>
            </a:r>
          </a:p>
          <a:p>
            <a:endParaRPr lang="en-US" dirty="0"/>
          </a:p>
          <a:p>
            <a:r>
              <a:rPr lang="en-US" dirty="0"/>
              <a:t>In the Header tab, you can maintain the name of the package, a short description, a version, and the vendor of the package.</a:t>
            </a:r>
          </a:p>
          <a:p>
            <a:r>
              <a:rPr lang="en-US" dirty="0"/>
              <a:t>All this data is displayed on top of the integration package. Furthermore, in the list of integration packages within your design workspace, the name, the short description, and the version are displayed.</a:t>
            </a:r>
            <a:endParaRPr lang="en-IN" dirty="0"/>
          </a:p>
        </p:txBody>
      </p:sp>
    </p:spTree>
    <p:extLst>
      <p:ext uri="{BB962C8B-B14F-4D97-AF65-F5344CB8AC3E}">
        <p14:creationId xmlns:p14="http://schemas.microsoft.com/office/powerpoint/2010/main" val="537080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1E3B-9DE9-46FB-89D3-A488A941B263}"/>
              </a:ext>
            </a:extLst>
          </p:cNvPr>
          <p:cNvSpPr>
            <a:spLocks noGrp="1"/>
          </p:cNvSpPr>
          <p:nvPr>
            <p:ph type="title"/>
          </p:nvPr>
        </p:nvSpPr>
        <p:spPr/>
        <p:txBody>
          <a:bodyPr>
            <a:normAutofit fontScale="90000"/>
          </a:bodyPr>
          <a:lstStyle/>
          <a:p>
            <a:r>
              <a:rPr lang="en-IN" b="0" i="0" dirty="0">
                <a:solidFill>
                  <a:srgbClr val="333333"/>
                </a:solidFill>
                <a:effectLst/>
                <a:latin typeface="72"/>
              </a:rPr>
              <a:t>Updates for SAP's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C873957-B971-4D14-B49F-0C5D152EAA63}"/>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SAP provides </a:t>
            </a:r>
            <a:r>
              <a:rPr lang="en-US" b="0" i="0" dirty="0" err="1">
                <a:solidFill>
                  <a:srgbClr val="333333"/>
                </a:solidFill>
                <a:effectLst/>
                <a:latin typeface="72"/>
              </a:rPr>
              <a:t>preshipped</a:t>
            </a:r>
            <a:r>
              <a:rPr lang="en-US" b="0" i="0" dirty="0">
                <a:solidFill>
                  <a:srgbClr val="333333"/>
                </a:solidFill>
                <a:effectLst/>
                <a:latin typeface="72"/>
              </a:rPr>
              <a:t> content to address various integration scenarios. You can copy these integration packages from the </a:t>
            </a:r>
            <a:r>
              <a:rPr lang="en-US" b="1" i="0" dirty="0">
                <a:solidFill>
                  <a:srgbClr val="333333"/>
                </a:solidFill>
                <a:effectLst/>
                <a:latin typeface="72"/>
              </a:rPr>
              <a:t>Discover</a:t>
            </a:r>
            <a:r>
              <a:rPr lang="en-US" b="0" i="0" dirty="0">
                <a:solidFill>
                  <a:srgbClr val="333333"/>
                </a:solidFill>
                <a:effectLst/>
                <a:latin typeface="72"/>
              </a:rPr>
              <a:t> section to the </a:t>
            </a:r>
            <a:r>
              <a:rPr lang="en-US" b="1" i="0" dirty="0">
                <a:solidFill>
                  <a:srgbClr val="333333"/>
                </a:solidFill>
                <a:effectLst/>
                <a:latin typeface="72"/>
              </a:rPr>
              <a:t>Design</a:t>
            </a:r>
            <a:r>
              <a:rPr lang="en-US" b="0" i="0" dirty="0">
                <a:solidFill>
                  <a:srgbClr val="333333"/>
                </a:solidFill>
                <a:effectLst/>
                <a:latin typeface="72"/>
              </a:rPr>
              <a:t> space. SAP also publishes updates with new enhancements and bug fixes.</a:t>
            </a:r>
          </a:p>
          <a:p>
            <a:pPr algn="l"/>
            <a:r>
              <a:rPr lang="en-US" b="0" i="0" dirty="0">
                <a:solidFill>
                  <a:srgbClr val="333333"/>
                </a:solidFill>
                <a:effectLst/>
                <a:latin typeface="72"/>
              </a:rPr>
              <a:t>Whenever there's an update (planned or available) for the content that you've copied into your workspace, you're informed by a label that is displayed below your corresponding artifact.</a:t>
            </a:r>
          </a:p>
          <a:p>
            <a:pPr algn="l">
              <a:buFont typeface="+mj-lt"/>
              <a:buAutoNum type="arabicPeriod"/>
            </a:pPr>
            <a:r>
              <a:rPr lang="en-US" b="0" i="0" dirty="0">
                <a:solidFill>
                  <a:srgbClr val="333333"/>
                </a:solidFill>
                <a:effectLst/>
                <a:latin typeface="72"/>
              </a:rPr>
              <a:t>There are two modes through which the package update is </a:t>
            </a:r>
            <a:r>
              <a:rPr lang="en-US" b="0" i="0" dirty="0" err="1">
                <a:solidFill>
                  <a:srgbClr val="333333"/>
                </a:solidFill>
                <a:effectLst/>
                <a:latin typeface="72"/>
              </a:rPr>
              <a:t>done:Manual</a:t>
            </a:r>
            <a:endParaRPr lang="en-US" b="0" i="0" dirty="0">
              <a:solidFill>
                <a:srgbClr val="333333"/>
              </a:solidFill>
              <a:effectLst/>
              <a:latin typeface="72"/>
            </a:endParaRPr>
          </a:p>
          <a:p>
            <a:pPr algn="l">
              <a:buFont typeface="+mj-lt"/>
              <a:buAutoNum type="arabicPeriod"/>
            </a:pPr>
            <a:r>
              <a:rPr lang="en-US" b="0" i="0" dirty="0">
                <a:solidFill>
                  <a:srgbClr val="333333"/>
                </a:solidFill>
                <a:effectLst/>
                <a:latin typeface="72"/>
              </a:rPr>
              <a:t>Automatic</a:t>
            </a:r>
          </a:p>
          <a:p>
            <a:pPr marL="742932" lvl="1" indent="-285744">
              <a:buFont typeface="+mj-lt"/>
              <a:buAutoNum type="arabicPeriod"/>
            </a:pPr>
            <a:r>
              <a:rPr lang="en-US" b="0" i="0" dirty="0">
                <a:solidFill>
                  <a:srgbClr val="333333"/>
                </a:solidFill>
                <a:effectLst/>
                <a:latin typeface="72"/>
              </a:rPr>
              <a:t>Immediate</a:t>
            </a:r>
          </a:p>
          <a:p>
            <a:pPr marL="742932" lvl="1" indent="-285744">
              <a:buFont typeface="+mj-lt"/>
              <a:buAutoNum type="arabicPeriod"/>
            </a:pPr>
            <a:r>
              <a:rPr lang="en-US" b="0" i="0" dirty="0">
                <a:solidFill>
                  <a:srgbClr val="333333"/>
                </a:solidFill>
                <a:effectLst/>
                <a:latin typeface="72"/>
              </a:rPr>
              <a:t>Scheduled</a:t>
            </a:r>
          </a:p>
          <a:p>
            <a:endParaRPr lang="en-IN" dirty="0"/>
          </a:p>
        </p:txBody>
      </p:sp>
    </p:spTree>
    <p:extLst>
      <p:ext uri="{BB962C8B-B14F-4D97-AF65-F5344CB8AC3E}">
        <p14:creationId xmlns:p14="http://schemas.microsoft.com/office/powerpoint/2010/main" val="41668328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DF47-AB7F-4EA3-9047-5BA179F0AA69}"/>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687C1CCA-5F54-4102-880D-D135A0CE7E1F}"/>
              </a:ext>
            </a:extLst>
          </p:cNvPr>
          <p:cNvSpPr>
            <a:spLocks noGrp="1"/>
          </p:cNvSpPr>
          <p:nvPr>
            <p:ph idx="1"/>
          </p:nvPr>
        </p:nvSpPr>
        <p:spPr>
          <a:xfrm>
            <a:off x="4699819" y="640083"/>
            <a:ext cx="6848715" cy="2484884"/>
          </a:xfrm>
        </p:spPr>
        <p:txBody>
          <a:bodyPr anchor="ctr">
            <a:normAutofit/>
          </a:bodyPr>
          <a:lstStyle/>
          <a:p>
            <a:r>
              <a:rPr lang="en-US" sz="2000" b="1">
                <a:latin typeface="72"/>
              </a:rPr>
              <a:t>Manual</a:t>
            </a:r>
          </a:p>
          <a:p>
            <a:pPr>
              <a:buFont typeface="+mj-lt"/>
              <a:buAutoNum type="arabicPeriod"/>
            </a:pPr>
            <a:r>
              <a:rPr lang="en-US" sz="2000">
                <a:latin typeface="72"/>
              </a:rPr>
              <a:t>If you've copied a package into your </a:t>
            </a:r>
            <a:r>
              <a:rPr lang="en-US" sz="2000" b="1">
                <a:latin typeface="72"/>
              </a:rPr>
              <a:t>Design</a:t>
            </a:r>
            <a:r>
              <a:rPr lang="en-US" sz="2000">
                <a:latin typeface="72"/>
              </a:rPr>
              <a:t> space and an update is available, only then </a:t>
            </a:r>
            <a:r>
              <a:rPr lang="en-US" sz="2000" b="1">
                <a:latin typeface="72"/>
              </a:rPr>
              <a:t>Update Available</a:t>
            </a:r>
            <a:r>
              <a:rPr lang="en-US" sz="2000">
                <a:latin typeface="72"/>
              </a:rPr>
              <a:t> label appears next to the package name.</a:t>
            </a:r>
          </a:p>
          <a:p>
            <a:endParaRPr lang="en-IN" sz="2000"/>
          </a:p>
        </p:txBody>
      </p:sp>
      <p:pic>
        <p:nvPicPr>
          <p:cNvPr id="10242" name="Picture 2" descr="Text&#10;&#10;Description automatically generated">
            <a:extLst>
              <a:ext uri="{FF2B5EF4-FFF2-40B4-BE49-F238E27FC236}">
                <a16:creationId xmlns:a16="http://schemas.microsoft.com/office/drawing/2014/main" id="{C6747A2A-D40F-42B0-8683-AEA98D427A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251359"/>
            <a:ext cx="6894236" cy="87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857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8F3A-09AA-475F-B9B6-FECCB5774794}"/>
              </a:ext>
            </a:extLst>
          </p:cNvPr>
          <p:cNvSpPr>
            <a:spLocks noGrp="1"/>
          </p:cNvSpPr>
          <p:nvPr>
            <p:ph type="title"/>
          </p:nvPr>
        </p:nvSpPr>
        <p:spPr>
          <a:xfrm>
            <a:off x="630936" y="502920"/>
            <a:ext cx="3419856" cy="1463040"/>
          </a:xfrm>
        </p:spPr>
        <p:txBody>
          <a:bodyPr anchor="ctr">
            <a:normAutofit/>
          </a:bodyPr>
          <a:lstStyle/>
          <a:p>
            <a:endParaRPr lang="en-IN" sz="4800"/>
          </a:p>
        </p:txBody>
      </p:sp>
      <p:sp>
        <p:nvSpPr>
          <p:cNvPr id="3" name="Content Placeholder 2">
            <a:extLst>
              <a:ext uri="{FF2B5EF4-FFF2-40B4-BE49-F238E27FC236}">
                <a16:creationId xmlns:a16="http://schemas.microsoft.com/office/drawing/2014/main" id="{897598B3-A0DC-4BDF-B5B4-FBD2663E571B}"/>
              </a:ext>
            </a:extLst>
          </p:cNvPr>
          <p:cNvSpPr>
            <a:spLocks noGrp="1"/>
          </p:cNvSpPr>
          <p:nvPr>
            <p:ph idx="1"/>
          </p:nvPr>
        </p:nvSpPr>
        <p:spPr>
          <a:xfrm>
            <a:off x="4654295" y="502920"/>
            <a:ext cx="6894576" cy="1463040"/>
          </a:xfrm>
        </p:spPr>
        <p:txBody>
          <a:bodyPr anchor="ctr">
            <a:normAutofit/>
          </a:bodyPr>
          <a:lstStyle/>
          <a:p>
            <a:r>
              <a:rPr lang="en-US" sz="2200">
                <a:latin typeface="72"/>
              </a:rPr>
              <a:t>Open the package and choose </a:t>
            </a:r>
            <a:r>
              <a:rPr lang="en-US" sz="2200" b="1">
                <a:latin typeface="72"/>
              </a:rPr>
              <a:t>Update Package</a:t>
            </a:r>
            <a:r>
              <a:rPr lang="en-US" sz="2200">
                <a:latin typeface="72"/>
              </a:rPr>
              <a:t>.</a:t>
            </a:r>
            <a:br>
              <a:rPr lang="en-US" sz="2200"/>
            </a:br>
            <a:endParaRPr lang="en-IN" sz="2200"/>
          </a:p>
        </p:txBody>
      </p:sp>
      <p:pic>
        <p:nvPicPr>
          <p:cNvPr id="11266" name="Picture 2" descr="Graphical user interface, text, application, chat or text message&#10;&#10;Description automatically generated">
            <a:extLst>
              <a:ext uri="{FF2B5EF4-FFF2-40B4-BE49-F238E27FC236}">
                <a16:creationId xmlns:a16="http://schemas.microsoft.com/office/drawing/2014/main" id="{6190C5CE-82F6-46D3-B5A8-8026C56D5F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974108"/>
            <a:ext cx="10917936" cy="25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84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E13E-63C8-4B91-B419-3CEBF8B5D65C}"/>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7C46AC0-9369-4536-9A3E-57BF561AAC86}"/>
              </a:ext>
            </a:extLst>
          </p:cNvPr>
          <p:cNvSpPr>
            <a:spLocks noGrp="1"/>
          </p:cNvSpPr>
          <p:nvPr>
            <p:ph idx="1"/>
          </p:nvPr>
        </p:nvSpPr>
        <p:spPr>
          <a:xfrm>
            <a:off x="4699819" y="640083"/>
            <a:ext cx="6848715" cy="2484884"/>
          </a:xfrm>
        </p:spPr>
        <p:txBody>
          <a:bodyPr anchor="ctr">
            <a:normAutofit/>
          </a:bodyPr>
          <a:lstStyle/>
          <a:p>
            <a:r>
              <a:rPr lang="en-IN" sz="1400" b="1">
                <a:latin typeface="72"/>
              </a:rPr>
              <a:t>Automatic</a:t>
            </a:r>
          </a:p>
          <a:p>
            <a:r>
              <a:rPr lang="en-US" sz="1400">
                <a:latin typeface="72"/>
              </a:rPr>
              <a:t>If the content is set to update automatically , the update of the packages in the Design space happens in one of two ways.</a:t>
            </a:r>
          </a:p>
          <a:p>
            <a:r>
              <a:rPr lang="en-US" sz="1400" b="1">
                <a:latin typeface="72"/>
              </a:rPr>
              <a:t>Automatic Update - Immediate</a:t>
            </a:r>
          </a:p>
          <a:p>
            <a:r>
              <a:rPr lang="en-US" sz="1400">
                <a:latin typeface="72"/>
              </a:rPr>
              <a:t>The package gets updated within 12 hours. Updates are pushed immediately when the update includes important bug fixes. These packages have the label </a:t>
            </a:r>
            <a:r>
              <a:rPr lang="en-US" sz="1400" b="1">
                <a:latin typeface="72"/>
              </a:rPr>
              <a:t>Will be updated within 12 hrs</a:t>
            </a:r>
            <a:r>
              <a:rPr lang="en-US" sz="1400">
                <a:latin typeface="72"/>
              </a:rPr>
              <a:t> next to their names</a:t>
            </a:r>
          </a:p>
          <a:p>
            <a:br>
              <a:rPr lang="en-IN" sz="1400"/>
            </a:br>
            <a:endParaRPr lang="en-IN" sz="1400"/>
          </a:p>
        </p:txBody>
      </p:sp>
      <p:pic>
        <p:nvPicPr>
          <p:cNvPr id="12290" name="Picture 2" descr="Graphical user interface, application&#10;&#10;Description automatically generated">
            <a:extLst>
              <a:ext uri="{FF2B5EF4-FFF2-40B4-BE49-F238E27FC236}">
                <a16:creationId xmlns:a16="http://schemas.microsoft.com/office/drawing/2014/main" id="{5AD5BF48-5291-4266-A8F4-ABF76DDB8E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30709"/>
            <a:ext cx="6894236" cy="112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615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1DBF-F926-4BE6-AD07-CE0610AEC05D}"/>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D0F3038D-40C0-4351-8432-71E2D8B2A199}"/>
              </a:ext>
            </a:extLst>
          </p:cNvPr>
          <p:cNvSpPr>
            <a:spLocks noGrp="1"/>
          </p:cNvSpPr>
          <p:nvPr>
            <p:ph idx="1"/>
          </p:nvPr>
        </p:nvSpPr>
        <p:spPr>
          <a:xfrm>
            <a:off x="4699819" y="640083"/>
            <a:ext cx="6848715" cy="2484884"/>
          </a:xfrm>
        </p:spPr>
        <p:txBody>
          <a:bodyPr anchor="ctr">
            <a:normAutofit/>
          </a:bodyPr>
          <a:lstStyle/>
          <a:p>
            <a:r>
              <a:rPr lang="en-US" sz="2000" b="1">
                <a:latin typeface="72"/>
              </a:rPr>
              <a:t>Automatic Update - Scheduled</a:t>
            </a:r>
          </a:p>
          <a:p>
            <a:r>
              <a:rPr lang="en-US" sz="2000">
                <a:latin typeface="72"/>
              </a:rPr>
              <a:t>The content of the package is set to be updated on a particular date as configured during publication. Packages that are scheduled to update automatically have the label </a:t>
            </a:r>
            <a:r>
              <a:rPr lang="en-US" sz="2000" b="1">
                <a:latin typeface="72"/>
              </a:rPr>
              <a:t>Will be updated on &lt;date&gt;</a:t>
            </a:r>
            <a:r>
              <a:rPr lang="en-US" sz="2000">
                <a:latin typeface="72"/>
              </a:rPr>
              <a:t>.</a:t>
            </a:r>
          </a:p>
          <a:p>
            <a:endParaRPr lang="en-IN" sz="2000"/>
          </a:p>
        </p:txBody>
      </p:sp>
      <p:pic>
        <p:nvPicPr>
          <p:cNvPr id="13314" name="Picture 2" descr="Graphical user interface&#10;&#10;Description automatically generated with low confidence">
            <a:extLst>
              <a:ext uri="{FF2B5EF4-FFF2-40B4-BE49-F238E27FC236}">
                <a16:creationId xmlns:a16="http://schemas.microsoft.com/office/drawing/2014/main" id="{88CD228B-5F23-47CF-ADDD-CC608DF89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47944"/>
            <a:ext cx="6894236" cy="108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544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463-CD54-414C-A022-181C161B20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C90D36-CF6C-4E19-B07F-BFED666DD62C}"/>
              </a:ext>
            </a:extLst>
          </p:cNvPr>
          <p:cNvSpPr>
            <a:spLocks noGrp="1"/>
          </p:cNvSpPr>
          <p:nvPr>
            <p:ph idx="1"/>
          </p:nvPr>
        </p:nvSpPr>
        <p:spPr/>
        <p:txBody>
          <a:bodyPr/>
          <a:lstStyle/>
          <a:p>
            <a:pPr algn="l"/>
            <a:r>
              <a:rPr lang="en-US" b="1" i="0" dirty="0">
                <a:solidFill>
                  <a:srgbClr val="333333"/>
                </a:solidFill>
                <a:effectLst/>
                <a:latin typeface="72"/>
              </a:rPr>
              <a:t>Note</a:t>
            </a:r>
          </a:p>
          <a:p>
            <a:pPr algn="l"/>
            <a:r>
              <a:rPr lang="en-US" b="0" i="0" dirty="0">
                <a:solidFill>
                  <a:srgbClr val="333333"/>
                </a:solidFill>
                <a:effectLst/>
                <a:latin typeface="72"/>
              </a:rPr>
              <a:t>If an artifact is already deployed on the tenant, and an automatic update is released for that content package, the automatic update process also updates the deployed instance of the artifact in addition to the stored instance in the </a:t>
            </a:r>
            <a:r>
              <a:rPr lang="en-US" b="1" i="0" dirty="0">
                <a:solidFill>
                  <a:srgbClr val="333333"/>
                </a:solidFill>
                <a:effectLst/>
                <a:latin typeface="72"/>
              </a:rPr>
              <a:t>Design</a:t>
            </a:r>
            <a:r>
              <a:rPr lang="en-US" b="0" i="0" dirty="0">
                <a:solidFill>
                  <a:srgbClr val="333333"/>
                </a:solidFill>
                <a:effectLst/>
                <a:latin typeface="72"/>
              </a:rPr>
              <a:t> view.</a:t>
            </a:r>
          </a:p>
          <a:p>
            <a:endParaRPr lang="en-IN" dirty="0"/>
          </a:p>
        </p:txBody>
      </p:sp>
    </p:spTree>
    <p:extLst>
      <p:ext uri="{BB962C8B-B14F-4D97-AF65-F5344CB8AC3E}">
        <p14:creationId xmlns:p14="http://schemas.microsoft.com/office/powerpoint/2010/main" val="6640836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D39F-9E16-4B99-B648-EE2B60068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193851-68C6-4969-AA06-E25F93B08B89}"/>
              </a:ext>
            </a:extLst>
          </p:cNvPr>
          <p:cNvSpPr>
            <a:spLocks noGrp="1"/>
          </p:cNvSpPr>
          <p:nvPr>
            <p:ph idx="1"/>
          </p:nvPr>
        </p:nvSpPr>
        <p:spPr/>
        <p:txBody>
          <a:bodyPr>
            <a:normAutofit fontScale="85000" lnSpcReduction="20000"/>
          </a:bodyPr>
          <a:lstStyle/>
          <a:p>
            <a:pPr algn="l"/>
            <a:r>
              <a:rPr lang="en-US" b="1" i="0" dirty="0">
                <a:solidFill>
                  <a:srgbClr val="333333"/>
                </a:solidFill>
                <a:effectLst/>
                <a:latin typeface="72"/>
              </a:rPr>
              <a:t>Post Update</a:t>
            </a:r>
          </a:p>
          <a:p>
            <a:pPr algn="l"/>
            <a:r>
              <a:rPr lang="en-US" b="0" i="0" dirty="0">
                <a:solidFill>
                  <a:srgbClr val="333333"/>
                </a:solidFill>
                <a:effectLst/>
                <a:latin typeface="72"/>
              </a:rPr>
              <a:t>After successful update, the updated packages display the last modified details next to the package names, and the design-time artifacts are replaced with the new updated content.</a:t>
            </a:r>
          </a:p>
          <a:p>
            <a:pPr algn="l"/>
            <a:r>
              <a:rPr lang="en-US" b="0" i="0" dirty="0">
                <a:solidFill>
                  <a:srgbClr val="333333"/>
                </a:solidFill>
                <a:effectLst/>
                <a:latin typeface="72"/>
              </a:rPr>
              <a:t>If the artifacts contain previously deployed content, the update procedure triggers the deployment of the new design-time content. If the deployment of updated design-time content fails, then the system retries the deployment three times with an interval of 1 hour. With every iteration, if the deployment fails, the artifact is rolled back to the previously deployed runtime version.</a:t>
            </a:r>
          </a:p>
          <a:p>
            <a:pPr algn="l"/>
            <a:r>
              <a:rPr lang="en-US" b="0" i="0" dirty="0">
                <a:solidFill>
                  <a:srgbClr val="333333"/>
                </a:solidFill>
                <a:effectLst/>
                <a:latin typeface="72"/>
              </a:rPr>
              <a:t>If this happens, your tenant contains content with a newer version of the design time, as there's no rollback of the design time content to an older version.</a:t>
            </a:r>
          </a:p>
          <a:p>
            <a:pPr algn="l"/>
            <a:r>
              <a:rPr lang="en-US" b="0" i="0" dirty="0">
                <a:solidFill>
                  <a:srgbClr val="333333"/>
                </a:solidFill>
                <a:effectLst/>
                <a:latin typeface="72"/>
              </a:rPr>
              <a:t>You need to manually deploy the newly updated design-time content. If the manual deployment also fails, contact your tenant administrator with the relevant log details of the issue.</a:t>
            </a:r>
          </a:p>
          <a:p>
            <a:endParaRPr lang="en-IN" dirty="0"/>
          </a:p>
        </p:txBody>
      </p:sp>
    </p:spTree>
    <p:extLst>
      <p:ext uri="{BB962C8B-B14F-4D97-AF65-F5344CB8AC3E}">
        <p14:creationId xmlns:p14="http://schemas.microsoft.com/office/powerpoint/2010/main" val="6067643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D8CF-2475-4C29-8B60-C556E56E9F2E}"/>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B2B5B1F-5602-4168-B2C9-2E06129848E9}"/>
              </a:ext>
            </a:extLst>
          </p:cNvPr>
          <p:cNvSpPr>
            <a:spLocks noGrp="1"/>
          </p:cNvSpPr>
          <p:nvPr>
            <p:ph idx="1"/>
          </p:nvPr>
        </p:nvSpPr>
        <p:spPr>
          <a:xfrm>
            <a:off x="4699819" y="640083"/>
            <a:ext cx="6848715" cy="2484884"/>
          </a:xfrm>
        </p:spPr>
        <p:txBody>
          <a:bodyPr anchor="ctr">
            <a:normAutofit/>
          </a:bodyPr>
          <a:lstStyle/>
          <a:p>
            <a:r>
              <a:rPr lang="en-US" sz="1700" b="1" dirty="0">
                <a:latin typeface="72"/>
              </a:rPr>
              <a:t>Updates for Edited Content</a:t>
            </a:r>
          </a:p>
          <a:p>
            <a:r>
              <a:rPr lang="en-US" sz="1700" dirty="0">
                <a:latin typeface="72"/>
              </a:rPr>
              <a:t>We recommend to only configure the standard integration content.</a:t>
            </a:r>
          </a:p>
          <a:p>
            <a:r>
              <a:rPr lang="en-US" sz="1700" dirty="0">
                <a:latin typeface="72"/>
              </a:rPr>
              <a:t>In some scenarios, you can customize the content according to your needs. But once the artifact is modified, it does no longer receive any updates. Such artifacts appear with the grayed-out label of </a:t>
            </a:r>
            <a:r>
              <a:rPr lang="en-US" sz="1700" b="1" dirty="0">
                <a:latin typeface="72"/>
              </a:rPr>
              <a:t>Update Available</a:t>
            </a:r>
            <a:r>
              <a:rPr lang="en-US" sz="1700" dirty="0">
                <a:latin typeface="72"/>
              </a:rPr>
              <a:t>.</a:t>
            </a:r>
          </a:p>
          <a:p>
            <a:br>
              <a:rPr lang="en-US" sz="1700" dirty="0"/>
            </a:br>
            <a:endParaRPr lang="en-IN" sz="1700" dirty="0"/>
          </a:p>
        </p:txBody>
      </p:sp>
      <p:pic>
        <p:nvPicPr>
          <p:cNvPr id="14338" name="Picture 2" descr="Graphical user interface, text, application, email, website&#10;&#10;Description automatically generated">
            <a:extLst>
              <a:ext uri="{FF2B5EF4-FFF2-40B4-BE49-F238E27FC236}">
                <a16:creationId xmlns:a16="http://schemas.microsoft.com/office/drawing/2014/main" id="{5E034189-A4E0-45BE-AEEA-ABDC25708F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027297"/>
            <a:ext cx="6894236" cy="132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30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7201-0F1A-4558-A643-0D220494B4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0B88D-6A73-47C1-B54B-5D2831EE1573}"/>
              </a:ext>
            </a:extLst>
          </p:cNvPr>
          <p:cNvSpPr>
            <a:spLocks noGrp="1"/>
          </p:cNvSpPr>
          <p:nvPr>
            <p:ph idx="1"/>
          </p:nvPr>
        </p:nvSpPr>
        <p:spPr/>
        <p:txBody>
          <a:bodyPr/>
          <a:lstStyle/>
          <a:p>
            <a:r>
              <a:rPr lang="en-IN" dirty="0"/>
              <a:t>Note</a:t>
            </a:r>
          </a:p>
          <a:p>
            <a:pPr algn="l">
              <a:buFont typeface="Arial" panose="020B0604020202020204" pitchFamily="34" charset="0"/>
              <a:buChar char="•"/>
            </a:pPr>
            <a:r>
              <a:rPr lang="en-US" b="0" i="0" dirty="0">
                <a:solidFill>
                  <a:srgbClr val="333333"/>
                </a:solidFill>
                <a:effectLst/>
                <a:latin typeface="72"/>
              </a:rPr>
              <a:t>Package update only updates the content of the package. All attributes and configured externalized parameters of the package maintained by the user are retained.</a:t>
            </a:r>
          </a:p>
          <a:p>
            <a:pPr algn="l">
              <a:buFont typeface="Arial" panose="020B0604020202020204" pitchFamily="34" charset="0"/>
              <a:buChar char="•"/>
            </a:pPr>
            <a:r>
              <a:rPr lang="en-US" b="0" i="0" dirty="0">
                <a:solidFill>
                  <a:srgbClr val="333333"/>
                </a:solidFill>
                <a:effectLst/>
                <a:latin typeface="72"/>
              </a:rPr>
              <a:t>Updates are available even if the packages are renamed.</a:t>
            </a:r>
          </a:p>
          <a:p>
            <a:pPr algn="l">
              <a:buFont typeface="Arial" panose="020B0604020202020204" pitchFamily="34" charset="0"/>
              <a:buChar char="•"/>
            </a:pPr>
            <a:r>
              <a:rPr lang="en-US" b="0" i="0" dirty="0">
                <a:solidFill>
                  <a:srgbClr val="333333"/>
                </a:solidFill>
                <a:effectLst/>
                <a:latin typeface="72"/>
              </a:rPr>
              <a:t>A renamed artifact does no longer receive any updates.</a:t>
            </a:r>
          </a:p>
          <a:p>
            <a:endParaRPr lang="en-IN" dirty="0"/>
          </a:p>
        </p:txBody>
      </p:sp>
    </p:spTree>
    <p:extLst>
      <p:ext uri="{BB962C8B-B14F-4D97-AF65-F5344CB8AC3E}">
        <p14:creationId xmlns:p14="http://schemas.microsoft.com/office/powerpoint/2010/main" val="157772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CDD8E-CD69-4856-8796-83D1D3348D39}"/>
              </a:ext>
            </a:extLst>
          </p:cNvPr>
          <p:cNvSpPr>
            <a:spLocks noGrp="1"/>
          </p:cNvSpPr>
          <p:nvPr>
            <p:ph type="title"/>
          </p:nvPr>
        </p:nvSpPr>
        <p:spPr>
          <a:xfrm>
            <a:off x="841248" y="548640"/>
            <a:ext cx="3600860" cy="5431536"/>
          </a:xfrm>
        </p:spPr>
        <p:txBody>
          <a:bodyPr>
            <a:normAutofit/>
          </a:bodyPr>
          <a:lstStyle/>
          <a:p>
            <a:r>
              <a:rPr lang="en-IN" sz="5400"/>
              <a:t>Trail Account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7C95C3-824F-4850-A1C2-B5ACD8014097}"/>
              </a:ext>
            </a:extLst>
          </p:cNvPr>
          <p:cNvSpPr>
            <a:spLocks noGrp="1"/>
          </p:cNvSpPr>
          <p:nvPr>
            <p:ph idx="1"/>
          </p:nvPr>
        </p:nvSpPr>
        <p:spPr>
          <a:xfrm>
            <a:off x="5126418" y="552091"/>
            <a:ext cx="6224335" cy="5431536"/>
          </a:xfrm>
        </p:spPr>
        <p:txBody>
          <a:bodyPr anchor="ctr">
            <a:normAutofit/>
          </a:bodyPr>
          <a:lstStyle/>
          <a:p>
            <a:r>
              <a:rPr lang="en-IN" sz="2200">
                <a:latin typeface="Arial" panose="020B0604020202020204" pitchFamily="34" charset="0"/>
                <a:ea typeface="Calibri" panose="020F0502020204030204" pitchFamily="34" charset="0"/>
                <a:cs typeface="Times New Roman" panose="02020603050405020304" pitchFamily="18" charset="0"/>
              </a:rPr>
              <a:t>A </a:t>
            </a:r>
            <a:r>
              <a:rPr lang="en-IN" sz="2200" b="1">
                <a:latin typeface="Arial" panose="020B0604020202020204" pitchFamily="34" charset="0"/>
                <a:ea typeface="Calibri" panose="020F0502020204030204" pitchFamily="34" charset="0"/>
                <a:cs typeface="Times New Roman" panose="02020603050405020304" pitchFamily="18" charset="0"/>
              </a:rPr>
              <a:t>trial account</a:t>
            </a:r>
            <a:r>
              <a:rPr lang="en-IN" sz="2200">
                <a:latin typeface="Arial" panose="020B0604020202020204" pitchFamily="34" charset="0"/>
                <a:ea typeface="Calibri" panose="020F0502020204030204" pitchFamily="34" charset="0"/>
                <a:cs typeface="Times New Roman" panose="02020603050405020304" pitchFamily="18" charset="0"/>
              </a:rPr>
              <a:t> lets you try out SAP BTP for free for 365 days. Access is open to everyone. Trial accounts are intended for personal exploration, and not for production use or team development. They allow restricted use of the platform resources and services.</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712568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1D99-15B9-48DC-BFEB-74FB48A1C11C}"/>
              </a:ext>
            </a:extLst>
          </p:cNvPr>
          <p:cNvSpPr>
            <a:spLocks noGrp="1"/>
          </p:cNvSpPr>
          <p:nvPr>
            <p:ph type="title"/>
          </p:nvPr>
        </p:nvSpPr>
        <p:spPr/>
        <p:txBody>
          <a:bodyPr>
            <a:normAutofit fontScale="90000"/>
          </a:bodyPr>
          <a:lstStyle/>
          <a:p>
            <a:r>
              <a:rPr lang="en-IN" b="0" i="0" dirty="0">
                <a:solidFill>
                  <a:srgbClr val="333333"/>
                </a:solidFill>
                <a:effectLst/>
                <a:latin typeface="72"/>
              </a:rPr>
              <a:t>Exporting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DF52291-3B8F-49E5-8096-E65E7970B11B}"/>
              </a:ext>
            </a:extLst>
          </p:cNvPr>
          <p:cNvSpPr>
            <a:spLocks noGrp="1"/>
          </p:cNvSpPr>
          <p:nvPr>
            <p:ph idx="1"/>
          </p:nvPr>
        </p:nvSpPr>
        <p:spPr/>
        <p:txBody>
          <a:bodyPr>
            <a:normAutofit fontScale="85000" lnSpcReduction="20000"/>
          </a:bodyPr>
          <a:lstStyle/>
          <a:p>
            <a:r>
              <a:rPr lang="en-US" b="0" i="0" dirty="0">
                <a:solidFill>
                  <a:srgbClr val="333333"/>
                </a:solidFill>
                <a:effectLst/>
                <a:latin typeface="72"/>
              </a:rPr>
              <a:t>Download your integration packages to your local system, so that you can provide it to your content management team to upload and publish them. Publishing integration packages makes them available on SAP API Business Hub</a:t>
            </a:r>
          </a:p>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Select the required integration package.</a:t>
            </a:r>
          </a:p>
          <a:p>
            <a:pPr algn="l">
              <a:buFont typeface="+mj-lt"/>
              <a:buAutoNum type="arabicPeriod"/>
            </a:pPr>
            <a:r>
              <a:rPr lang="en-US" b="0" i="0" dirty="0">
                <a:solidFill>
                  <a:srgbClr val="333333"/>
                </a:solidFill>
                <a:effectLst/>
                <a:latin typeface="72"/>
              </a:rPr>
              <a:t>Choose </a:t>
            </a:r>
            <a:r>
              <a:rPr lang="en-US" b="1" i="0" dirty="0" err="1">
                <a:solidFill>
                  <a:srgbClr val="333333"/>
                </a:solidFill>
                <a:effectLst/>
                <a:latin typeface="72"/>
              </a:rPr>
              <a:t>Export</a:t>
            </a:r>
            <a:r>
              <a:rPr lang="en-US" b="0" i="0" dirty="0" err="1">
                <a:solidFill>
                  <a:srgbClr val="333333"/>
                </a:solidFill>
                <a:effectLst/>
                <a:latin typeface="72"/>
              </a:rPr>
              <a:t>.By</a:t>
            </a:r>
            <a:r>
              <a:rPr lang="en-US" b="0" i="0" dirty="0">
                <a:solidFill>
                  <a:srgbClr val="333333"/>
                </a:solidFill>
                <a:effectLst/>
                <a:latin typeface="72"/>
              </a:rPr>
              <a:t> default, the downloaded file takes the name of the integration package. In case the name contains special characters, the browser changes the file name by appending them. The destination of export depends on the default browser setting.</a:t>
            </a:r>
          </a:p>
          <a:p>
            <a:pPr algn="l">
              <a:buFont typeface="+mj-lt"/>
              <a:buAutoNum type="arabicPeriod"/>
            </a:pPr>
            <a:r>
              <a:rPr lang="en-US" b="1" i="0" dirty="0">
                <a:solidFill>
                  <a:srgbClr val="333333"/>
                </a:solidFill>
                <a:effectLst/>
                <a:latin typeface="72"/>
              </a:rPr>
              <a:t>Note</a:t>
            </a:r>
          </a:p>
          <a:p>
            <a:pPr algn="l">
              <a:buFont typeface="+mj-lt"/>
              <a:buAutoNum type="arabicPeriod"/>
            </a:pPr>
            <a:r>
              <a:rPr lang="en-US" b="0" i="0" dirty="0">
                <a:solidFill>
                  <a:srgbClr val="333333"/>
                </a:solidFill>
                <a:effectLst/>
                <a:latin typeface="72"/>
              </a:rPr>
              <a:t>Configure-only content can't be downloaded.</a:t>
            </a:r>
          </a:p>
          <a:p>
            <a:endParaRPr lang="en-IN" dirty="0"/>
          </a:p>
        </p:txBody>
      </p:sp>
    </p:spTree>
    <p:extLst>
      <p:ext uri="{BB962C8B-B14F-4D97-AF65-F5344CB8AC3E}">
        <p14:creationId xmlns:p14="http://schemas.microsoft.com/office/powerpoint/2010/main" val="341452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1D5A49C-99AD-47FC-B559-F0432D9774F1}"/>
              </a:ext>
            </a:extLst>
          </p:cNvPr>
          <p:cNvSpPr>
            <a:spLocks noGrp="1" noChangeArrowheads="1"/>
          </p:cNvSpPr>
          <p:nvPr>
            <p:ph type="title"/>
          </p:nvPr>
        </p:nvSpPr>
        <p:spPr bwMode="auto">
          <a:xfrm>
            <a:off x="628651" y="259283"/>
            <a:ext cx="6786345" cy="102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2505" rIns="91440" bIns="793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800">
                <a:solidFill>
                  <a:srgbClr val="333333"/>
                </a:solidFill>
                <a:latin typeface="72"/>
              </a:rPr>
              <a:t>Backup and Restore Your Integration Artifacts</a:t>
            </a:r>
          </a:p>
          <a:p>
            <a:pPr>
              <a:lnSpc>
                <a:spcPct val="100000"/>
              </a:lnSpc>
            </a:pPr>
            <a:br>
              <a:rPr lang="en-US" altLang="en-US" sz="800"/>
            </a:br>
            <a:endParaRPr lang="en-US" altLang="en-US" sz="1800"/>
          </a:p>
        </p:txBody>
      </p:sp>
      <p:sp>
        <p:nvSpPr>
          <p:cNvPr id="3" name="Content Placeholder 2">
            <a:extLst>
              <a:ext uri="{FF2B5EF4-FFF2-40B4-BE49-F238E27FC236}">
                <a16:creationId xmlns:a16="http://schemas.microsoft.com/office/drawing/2014/main" id="{249A379F-59FE-4F90-8741-E7C32BB75478}"/>
              </a:ext>
            </a:extLst>
          </p:cNvPr>
          <p:cNvSpPr>
            <a:spLocks noGrp="1"/>
          </p:cNvSpPr>
          <p:nvPr>
            <p:ph idx="1"/>
          </p:nvPr>
        </p:nvSpPr>
        <p:spPr/>
        <p:txBody>
          <a:bodyPr/>
          <a:lstStyle/>
          <a:p>
            <a:pPr algn="l"/>
            <a:br>
              <a:rPr lang="en-US" b="1" i="0" dirty="0">
                <a:solidFill>
                  <a:srgbClr val="333333"/>
                </a:solidFill>
                <a:effectLst/>
                <a:latin typeface="72"/>
              </a:rPr>
            </a:br>
            <a:r>
              <a:rPr lang="en-US" b="1" i="0" dirty="0">
                <a:solidFill>
                  <a:srgbClr val="333333"/>
                </a:solidFill>
                <a:effectLst/>
                <a:latin typeface="72"/>
              </a:rPr>
              <a:t>Context</a:t>
            </a:r>
          </a:p>
          <a:p>
            <a:pPr algn="l"/>
            <a:r>
              <a:rPr lang="en-US" b="0" i="0" dirty="0">
                <a:solidFill>
                  <a:srgbClr val="333333"/>
                </a:solidFill>
                <a:effectLst/>
                <a:latin typeface="72"/>
              </a:rPr>
              <a:t>Download all the artifacts of a package in one go, using which you can create a local backup of all artifacts. Later, you can upload the downloaded resources in another package or tenant based on your requirements</a:t>
            </a:r>
          </a:p>
          <a:p>
            <a:endParaRPr lang="en-IN" dirty="0"/>
          </a:p>
        </p:txBody>
      </p:sp>
    </p:spTree>
    <p:extLst>
      <p:ext uri="{BB962C8B-B14F-4D97-AF65-F5344CB8AC3E}">
        <p14:creationId xmlns:p14="http://schemas.microsoft.com/office/powerpoint/2010/main" val="1659678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0AD8-5856-4302-8B93-C3D699A329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023DB2-B3EE-4DF1-9BFF-2D8227F873D4}"/>
              </a:ext>
            </a:extLst>
          </p:cNvPr>
          <p:cNvSpPr>
            <a:spLocks noGrp="1"/>
          </p:cNvSpPr>
          <p:nvPr>
            <p:ph idx="1"/>
          </p:nvPr>
        </p:nvSpPr>
        <p:spPr/>
        <p:txBody>
          <a:bodyPr>
            <a:normAutofit lnSpcReduction="1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Open your integration package and choose </a:t>
            </a:r>
            <a:r>
              <a:rPr lang="en-US" b="1" i="0" dirty="0">
                <a:solidFill>
                  <a:srgbClr val="333333"/>
                </a:solidFill>
                <a:effectLst/>
                <a:latin typeface="72"/>
              </a:rPr>
              <a:t>Edit</a:t>
            </a:r>
            <a:r>
              <a:rPr lang="en-US" b="0" i="0" dirty="0">
                <a:solidFill>
                  <a:srgbClr val="333333"/>
                </a:solidFill>
                <a:effectLst/>
                <a:latin typeface="72"/>
              </a:rPr>
              <a:t>.</a:t>
            </a:r>
          </a:p>
          <a:p>
            <a:pPr algn="l"/>
            <a:r>
              <a:rPr lang="en-US" b="0" i="0" dirty="0">
                <a:solidFill>
                  <a:srgbClr val="333333"/>
                </a:solidFill>
                <a:effectLst/>
                <a:latin typeface="72"/>
              </a:rPr>
              <a:t>Download all artifacts</a:t>
            </a:r>
          </a:p>
          <a:p>
            <a:pPr algn="l">
              <a:buFont typeface="+mj-lt"/>
              <a:buAutoNum type="arabicPeriod" startAt="2"/>
            </a:pPr>
            <a:r>
              <a:rPr lang="en-US" b="0" i="0" dirty="0">
                <a:solidFill>
                  <a:srgbClr val="333333"/>
                </a:solidFill>
                <a:effectLst/>
                <a:latin typeface="72"/>
              </a:rPr>
              <a:t>Choose the </a:t>
            </a:r>
            <a:r>
              <a:rPr lang="en-US" b="1" i="0" dirty="0">
                <a:solidFill>
                  <a:srgbClr val="333333"/>
                </a:solidFill>
                <a:effectLst/>
                <a:latin typeface="72"/>
              </a:rPr>
              <a:t>Artifacts</a:t>
            </a:r>
            <a:r>
              <a:rPr lang="en-US" b="0" i="0" dirty="0">
                <a:solidFill>
                  <a:srgbClr val="333333"/>
                </a:solidFill>
                <a:effectLst/>
                <a:latin typeface="72"/>
              </a:rPr>
              <a:t> tab.</a:t>
            </a:r>
          </a:p>
          <a:p>
            <a:pPr algn="l">
              <a:buFont typeface="+mj-lt"/>
              <a:buAutoNum type="arabicPeriod" startAt="2"/>
            </a:pPr>
            <a:r>
              <a:rPr lang="en-US" b="0" i="0" dirty="0">
                <a:solidFill>
                  <a:srgbClr val="333333"/>
                </a:solidFill>
                <a:effectLst/>
                <a:latin typeface="72"/>
              </a:rPr>
              <a:t>Select the checkbox besides the column header </a:t>
            </a:r>
            <a:r>
              <a:rPr lang="en-US" b="1" i="0" dirty="0">
                <a:solidFill>
                  <a:srgbClr val="333333"/>
                </a:solidFill>
                <a:effectLst/>
                <a:latin typeface="72"/>
              </a:rPr>
              <a:t>Name</a:t>
            </a:r>
            <a:r>
              <a:rPr lang="en-US" b="0" i="0" dirty="0">
                <a:solidFill>
                  <a:srgbClr val="333333"/>
                </a:solidFill>
                <a:effectLst/>
                <a:latin typeface="72"/>
              </a:rPr>
              <a:t> to select all the integration artifacts in the package. Alternatively, you can select only the artifacts that you would like to download.</a:t>
            </a:r>
          </a:p>
          <a:p>
            <a:pPr algn="l">
              <a:buFont typeface="+mj-lt"/>
              <a:buAutoNum type="arabicPeriod" startAt="2"/>
            </a:pPr>
            <a:r>
              <a:rPr lang="en-US" b="0" i="0" dirty="0">
                <a:solidFill>
                  <a:srgbClr val="333333"/>
                </a:solidFill>
                <a:effectLst/>
                <a:latin typeface="72"/>
              </a:rPr>
              <a:t>Choose </a:t>
            </a:r>
            <a:r>
              <a:rPr lang="en-US" b="1" i="0" dirty="0">
                <a:solidFill>
                  <a:srgbClr val="333333"/>
                </a:solidFill>
                <a:effectLst/>
                <a:latin typeface="72"/>
              </a:rPr>
              <a:t>Actions</a:t>
            </a:r>
            <a:r>
              <a:rPr lang="en-US" b="0" i="0" dirty="0">
                <a:solidFill>
                  <a:srgbClr val="333333"/>
                </a:solidFill>
                <a:effectLst/>
                <a:latin typeface="72"/>
              </a:rPr>
              <a:t>  </a:t>
            </a:r>
            <a:r>
              <a:rPr lang="en-US" b="1" i="0" dirty="0" err="1">
                <a:solidFill>
                  <a:srgbClr val="333333"/>
                </a:solidFill>
                <a:effectLst/>
                <a:latin typeface="72"/>
              </a:rPr>
              <a:t>Download</a:t>
            </a:r>
            <a:r>
              <a:rPr lang="en-US" b="0" i="0" dirty="0" err="1">
                <a:solidFill>
                  <a:srgbClr val="333333"/>
                </a:solidFill>
                <a:effectLst/>
                <a:latin typeface="72"/>
              </a:rPr>
              <a:t>.A</a:t>
            </a:r>
            <a:r>
              <a:rPr lang="en-US" b="0" i="0" dirty="0">
                <a:solidFill>
                  <a:srgbClr val="333333"/>
                </a:solidFill>
                <a:effectLst/>
                <a:latin typeface="72"/>
              </a:rPr>
              <a:t> .zip file with filename same as the integration package's name is ready for download.</a:t>
            </a:r>
          </a:p>
          <a:p>
            <a:pPr algn="l">
              <a:buFont typeface="+mj-lt"/>
              <a:buAutoNum type="arabicPeriod" startAt="2"/>
            </a:pPr>
            <a:r>
              <a:rPr lang="en-US" b="0" i="0" dirty="0">
                <a:solidFill>
                  <a:srgbClr val="333333"/>
                </a:solidFill>
                <a:effectLst/>
                <a:latin typeface="72"/>
              </a:rPr>
              <a:t>Save the file to your choice of destination</a:t>
            </a:r>
          </a:p>
          <a:p>
            <a:endParaRPr lang="en-IN" dirty="0"/>
          </a:p>
        </p:txBody>
      </p:sp>
    </p:spTree>
    <p:extLst>
      <p:ext uri="{BB962C8B-B14F-4D97-AF65-F5344CB8AC3E}">
        <p14:creationId xmlns:p14="http://schemas.microsoft.com/office/powerpoint/2010/main" val="1111122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4651-F48E-453C-AF8A-12F6A4ACD8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B996E6-5FB9-4E87-9E7A-2A2AD55D1CC2}"/>
              </a:ext>
            </a:extLst>
          </p:cNvPr>
          <p:cNvSpPr>
            <a:spLocks noGrp="1"/>
          </p:cNvSpPr>
          <p:nvPr>
            <p:ph idx="1"/>
          </p:nvPr>
        </p:nvSpPr>
        <p:spPr/>
        <p:txBody>
          <a:bodyPr/>
          <a:lstStyle/>
          <a:p>
            <a:pPr algn="l"/>
            <a:r>
              <a:rPr lang="en-US" b="0" i="0" dirty="0">
                <a:solidFill>
                  <a:srgbClr val="333333"/>
                </a:solidFill>
                <a:effectLst/>
                <a:latin typeface="72"/>
              </a:rPr>
              <a:t>To upload the downloaded artifacts in another package or tenant, continue with the below steps.</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Import</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Browse and select a .zip file</a:t>
            </a:r>
          </a:p>
          <a:p>
            <a:endParaRPr lang="en-IN" dirty="0"/>
          </a:p>
        </p:txBody>
      </p:sp>
    </p:spTree>
    <p:extLst>
      <p:ext uri="{BB962C8B-B14F-4D97-AF65-F5344CB8AC3E}">
        <p14:creationId xmlns:p14="http://schemas.microsoft.com/office/powerpoint/2010/main" val="37677906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776E12-86FE-3A48-8FE1-CAAA2101B115}"/>
              </a:ext>
            </a:extLst>
          </p:cNvPr>
          <p:cNvSpPr txBox="1"/>
          <p:nvPr/>
        </p:nvSpPr>
        <p:spPr>
          <a:xfrm>
            <a:off x="1747722" y="1485707"/>
            <a:ext cx="8837227" cy="1898084"/>
          </a:xfrm>
          <a:prstGeom prst="rect">
            <a:avLst/>
          </a:prstGeom>
          <a:noFill/>
        </p:spPr>
        <p:txBody>
          <a:bodyPr wrap="none" rtlCol="0">
            <a:spAutoFit/>
          </a:bodyPr>
          <a:lstStyle/>
          <a:p>
            <a:pPr defTabSz="914377"/>
            <a:r>
              <a:rPr lang="en" sz="5867" b="1" dirty="0">
                <a:solidFill>
                  <a:srgbClr val="A5A5A5">
                    <a:lumMod val="75000"/>
                  </a:srgb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Cloud Integration</a:t>
            </a:r>
          </a:p>
          <a:p>
            <a:pPr defTabSz="914377"/>
            <a:r>
              <a:rPr lang="en" sz="5867" b="1" dirty="0">
                <a:solidFill>
                  <a:srgbClr val="A5A5A5">
                    <a:lumMod val="75000"/>
                  </a:srgb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Training</a:t>
            </a:r>
            <a:endParaRPr lang="en-US" sz="5867" b="1" dirty="0">
              <a:solidFill>
                <a:srgbClr val="A5A5A5">
                  <a:lumMod val="75000"/>
                </a:srgbClr>
              </a:solidFill>
              <a:latin typeface="Oswald" pitchFamily="2" charset="0"/>
              <a:cs typeface="Segoe UI" panose="020B0502040204020203" pitchFamily="34" charset="0"/>
            </a:endParaRPr>
          </a:p>
        </p:txBody>
      </p:sp>
      <p:sp>
        <p:nvSpPr>
          <p:cNvPr id="9" name="TextBox 8">
            <a:extLst>
              <a:ext uri="{FF2B5EF4-FFF2-40B4-BE49-F238E27FC236}">
                <a16:creationId xmlns:a16="http://schemas.microsoft.com/office/drawing/2014/main" id="{983241B4-0F02-4CAE-9A0B-0C5A58060952}"/>
              </a:ext>
            </a:extLst>
          </p:cNvPr>
          <p:cNvSpPr txBox="1"/>
          <p:nvPr/>
        </p:nvSpPr>
        <p:spPr>
          <a:xfrm>
            <a:off x="1525264" y="3324288"/>
            <a:ext cx="9078319" cy="1077218"/>
          </a:xfrm>
          <a:prstGeom prst="rect">
            <a:avLst/>
          </a:prstGeom>
          <a:noFill/>
        </p:spPr>
        <p:txBody>
          <a:bodyPr wrap="none" rtlCol="0">
            <a:spAutoFit/>
          </a:bodyPr>
          <a:lstStyle/>
          <a:p>
            <a:pPr defTabSz="914377"/>
            <a:r>
              <a:rPr lang="en" sz="3200"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ON THE</a:t>
            </a:r>
          </a:p>
          <a:p>
            <a:pPr defTabSz="914377"/>
            <a:r>
              <a:rPr lang="en" sz="3200"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BUSINESS TECHNOLOGY PLATFORM</a:t>
            </a:r>
            <a:endParaRPr lang="en-US" sz="3200" spc="267" dirty="0">
              <a:solidFill>
                <a:srgbClr val="FFC000"/>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70B7993-6B18-9C8E-E2AF-7AD530B0D196}"/>
              </a:ext>
            </a:extLst>
          </p:cNvPr>
          <p:cNvPicPr>
            <a:picLocks noChangeAspect="1"/>
          </p:cNvPicPr>
          <p:nvPr/>
        </p:nvPicPr>
        <p:blipFill>
          <a:blip r:embed="rId2"/>
          <a:stretch>
            <a:fillRect/>
          </a:stretch>
        </p:blipFill>
        <p:spPr>
          <a:xfrm>
            <a:off x="-174719" y="-109414"/>
            <a:ext cx="2261819" cy="2234009"/>
          </a:xfrm>
          <a:prstGeom prst="rect">
            <a:avLst/>
          </a:prstGeom>
        </p:spPr>
      </p:pic>
      <p:pic>
        <p:nvPicPr>
          <p:cNvPr id="5" name="Picture 4">
            <a:extLst>
              <a:ext uri="{FF2B5EF4-FFF2-40B4-BE49-F238E27FC236}">
                <a16:creationId xmlns:a16="http://schemas.microsoft.com/office/drawing/2014/main" id="{916BA40B-5979-569A-DE19-64637FD65E74}"/>
              </a:ext>
            </a:extLst>
          </p:cNvPr>
          <p:cNvPicPr>
            <a:picLocks noChangeAspect="1"/>
          </p:cNvPicPr>
          <p:nvPr/>
        </p:nvPicPr>
        <p:blipFill>
          <a:blip r:embed="rId3"/>
          <a:stretch>
            <a:fillRect/>
          </a:stretch>
        </p:blipFill>
        <p:spPr>
          <a:xfrm>
            <a:off x="9981225" y="-145649"/>
            <a:ext cx="2414545" cy="1779793"/>
          </a:xfrm>
          <a:prstGeom prst="rect">
            <a:avLst/>
          </a:prstGeom>
        </p:spPr>
      </p:pic>
      <p:sp>
        <p:nvSpPr>
          <p:cNvPr id="17" name="TextBox 16">
            <a:extLst>
              <a:ext uri="{FF2B5EF4-FFF2-40B4-BE49-F238E27FC236}">
                <a16:creationId xmlns:a16="http://schemas.microsoft.com/office/drawing/2014/main" id="{DBA3CC57-3B88-E834-E54B-40F299D40028}"/>
              </a:ext>
            </a:extLst>
          </p:cNvPr>
          <p:cNvSpPr txBox="1"/>
          <p:nvPr/>
        </p:nvSpPr>
        <p:spPr>
          <a:xfrm>
            <a:off x="7661922" y="6373267"/>
            <a:ext cx="3758828" cy="379656"/>
          </a:xfrm>
          <a:prstGeom prst="rect">
            <a:avLst/>
          </a:prstGeom>
          <a:noFill/>
        </p:spPr>
        <p:txBody>
          <a:bodyPr wrap="square" rtlCol="0">
            <a:spAutoFit/>
          </a:bodyPr>
          <a:lstStyle/>
          <a:p>
            <a:pPr defTabSz="914377"/>
            <a:r>
              <a:rPr lang="en-US" sz="1867" dirty="0">
                <a:solidFill>
                  <a:srgbClr val="A5A5A5">
                    <a:lumMod val="75000"/>
                  </a:srgbClr>
                </a:solidFill>
                <a:latin typeface="Cooper Black" panose="0208090404030B020404" pitchFamily="18" charset="0"/>
              </a:rPr>
              <a:t>www.anubhavtrainings.com</a:t>
            </a:r>
            <a:endParaRPr lang="en-IN" sz="1867" dirty="0">
              <a:solidFill>
                <a:srgbClr val="A5A5A5">
                  <a:lumMod val="75000"/>
                </a:srgbClr>
              </a:solidFill>
              <a:latin typeface="Cooper Black" panose="0208090404030B020404" pitchFamily="18" charset="0"/>
            </a:endParaRPr>
          </a:p>
        </p:txBody>
      </p:sp>
      <p:pic>
        <p:nvPicPr>
          <p:cNvPr id="19" name="Picture 18">
            <a:extLst>
              <a:ext uri="{FF2B5EF4-FFF2-40B4-BE49-F238E27FC236}">
                <a16:creationId xmlns:a16="http://schemas.microsoft.com/office/drawing/2014/main" id="{62FA24AE-C70A-0360-068E-525420F38383}"/>
              </a:ext>
            </a:extLst>
          </p:cNvPr>
          <p:cNvPicPr>
            <a:picLocks noChangeAspect="1"/>
          </p:cNvPicPr>
          <p:nvPr/>
        </p:nvPicPr>
        <p:blipFill>
          <a:blip r:embed="rId2"/>
          <a:stretch>
            <a:fillRect/>
          </a:stretch>
        </p:blipFill>
        <p:spPr>
          <a:xfrm>
            <a:off x="11328932" y="6108501"/>
            <a:ext cx="683352" cy="674951"/>
          </a:xfrm>
          <a:prstGeom prst="rect">
            <a:avLst/>
          </a:prstGeom>
        </p:spPr>
      </p:pic>
      <p:sp>
        <p:nvSpPr>
          <p:cNvPr id="2" name="Scroll: Horizontal 1">
            <a:extLst>
              <a:ext uri="{FF2B5EF4-FFF2-40B4-BE49-F238E27FC236}">
                <a16:creationId xmlns:a16="http://schemas.microsoft.com/office/drawing/2014/main" id="{AD93E102-82C8-45BB-BE04-E83F8C7522A0}"/>
              </a:ext>
            </a:extLst>
          </p:cNvPr>
          <p:cNvSpPr/>
          <p:nvPr/>
        </p:nvSpPr>
        <p:spPr>
          <a:xfrm>
            <a:off x="207687" y="4613760"/>
            <a:ext cx="3758828" cy="95981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b="1" dirty="0">
                <a:solidFill>
                  <a:srgbClr val="E7E6E6">
                    <a:lumMod val="10000"/>
                  </a:srgbClr>
                </a:solidFill>
                <a:latin typeface="Garamond" panose="02020404030301010803" pitchFamily="18" charset="0"/>
              </a:rPr>
              <a:t>Date: Dec 12</a:t>
            </a:r>
            <a:r>
              <a:rPr lang="en-US" sz="2400" b="1" baseline="30000" dirty="0">
                <a:solidFill>
                  <a:srgbClr val="E7E6E6">
                    <a:lumMod val="10000"/>
                  </a:srgbClr>
                </a:solidFill>
                <a:latin typeface="Garamond" panose="02020404030301010803" pitchFamily="18" charset="0"/>
              </a:rPr>
              <a:t>th</a:t>
            </a:r>
            <a:r>
              <a:rPr lang="en-US" sz="2400" b="1" dirty="0">
                <a:solidFill>
                  <a:srgbClr val="E7E6E6">
                    <a:lumMod val="10000"/>
                  </a:srgbClr>
                </a:solidFill>
                <a:latin typeface="Garamond" panose="02020404030301010803" pitchFamily="18" charset="0"/>
              </a:rPr>
              <a:t>, 2022	</a:t>
            </a:r>
          </a:p>
          <a:p>
            <a:pPr algn="ctr" defTabSz="914377"/>
            <a:r>
              <a:rPr lang="en-US" sz="2400" b="1" dirty="0">
                <a:solidFill>
                  <a:srgbClr val="E7E6E6">
                    <a:lumMod val="10000"/>
                  </a:srgbClr>
                </a:solidFill>
                <a:latin typeface="Garamond" panose="02020404030301010803" pitchFamily="18" charset="0"/>
              </a:rPr>
              <a:t>Time</a:t>
            </a:r>
            <a:r>
              <a:rPr lang="en-US" sz="2400" b="1">
                <a:solidFill>
                  <a:srgbClr val="E7E6E6">
                    <a:lumMod val="10000"/>
                  </a:srgbClr>
                </a:solidFill>
                <a:latin typeface="Garamond" panose="02020404030301010803" pitchFamily="18" charset="0"/>
              </a:rPr>
              <a:t>: 9:00AM </a:t>
            </a:r>
            <a:r>
              <a:rPr lang="en-US" sz="2400" b="1" dirty="0">
                <a:solidFill>
                  <a:srgbClr val="E7E6E6">
                    <a:lumMod val="10000"/>
                  </a:srgbClr>
                </a:solidFill>
                <a:latin typeface="Garamond" panose="02020404030301010803" pitchFamily="18" charset="0"/>
              </a:rPr>
              <a:t>IST</a:t>
            </a:r>
            <a:r>
              <a:rPr lang="en-US" sz="2400" dirty="0">
                <a:solidFill>
                  <a:prstClr val="white"/>
                </a:solidFill>
                <a:latin typeface="Garamond" panose="02020404030301010803" pitchFamily="18" charset="0"/>
              </a:rPr>
              <a:t>	</a:t>
            </a:r>
          </a:p>
        </p:txBody>
      </p:sp>
      <p:sp>
        <p:nvSpPr>
          <p:cNvPr id="18" name="Scroll: Horizontal 17">
            <a:extLst>
              <a:ext uri="{FF2B5EF4-FFF2-40B4-BE49-F238E27FC236}">
                <a16:creationId xmlns:a16="http://schemas.microsoft.com/office/drawing/2014/main" id="{98A286DB-CFDB-4A06-B1B4-5137C9616B0F}"/>
              </a:ext>
            </a:extLst>
          </p:cNvPr>
          <p:cNvSpPr/>
          <p:nvPr/>
        </p:nvSpPr>
        <p:spPr>
          <a:xfrm>
            <a:off x="8253458" y="4671801"/>
            <a:ext cx="3758828" cy="95981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b="1" dirty="0">
                <a:solidFill>
                  <a:srgbClr val="E7E6E6">
                    <a:lumMod val="10000"/>
                  </a:srgbClr>
                </a:solidFill>
                <a:latin typeface="Garamond" panose="02020404030301010803" pitchFamily="18" charset="0"/>
              </a:rPr>
              <a:t>Facilitator: Anu</a:t>
            </a:r>
            <a:endParaRPr lang="en-US" sz="2400" dirty="0">
              <a:solidFill>
                <a:prstClr val="white"/>
              </a:solidFill>
              <a:latin typeface="Garamond" panose="02020404030301010803" pitchFamily="18" charset="0"/>
            </a:endParaRPr>
          </a:p>
        </p:txBody>
      </p:sp>
    </p:spTree>
    <p:extLst>
      <p:ext uri="{BB962C8B-B14F-4D97-AF65-F5344CB8AC3E}">
        <p14:creationId xmlns:p14="http://schemas.microsoft.com/office/powerpoint/2010/main" val="710036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838202" y="1825625"/>
            <a:ext cx="5004335" cy="4351339"/>
          </a:xfrm>
        </p:spPr>
        <p:txBody>
          <a:bodyPr>
            <a:normAutofit fontScale="77500" lnSpcReduction="20000"/>
          </a:bodyPr>
          <a:lstStyle/>
          <a:p>
            <a:r>
              <a:rPr lang="en-IN" dirty="0"/>
              <a:t>Logs </a:t>
            </a:r>
          </a:p>
          <a:p>
            <a:pPr lvl="1"/>
            <a:r>
              <a:rPr lang="en-IN" dirty="0"/>
              <a:t>Info</a:t>
            </a:r>
          </a:p>
          <a:p>
            <a:pPr lvl="1"/>
            <a:r>
              <a:rPr lang="en-IN" dirty="0"/>
              <a:t>Error</a:t>
            </a:r>
          </a:p>
          <a:p>
            <a:pPr lvl="1"/>
            <a:r>
              <a:rPr lang="en-IN" dirty="0"/>
              <a:t>Debug</a:t>
            </a:r>
          </a:p>
          <a:p>
            <a:pPr lvl="1"/>
            <a:r>
              <a:rPr lang="en-IN" dirty="0"/>
              <a:t>Trace</a:t>
            </a:r>
          </a:p>
          <a:p>
            <a:r>
              <a:rPr lang="en-IN" dirty="0" err="1"/>
              <a:t>Iflow</a:t>
            </a:r>
            <a:r>
              <a:rPr lang="en-IN" dirty="0"/>
              <a:t> basics</a:t>
            </a:r>
          </a:p>
          <a:p>
            <a:r>
              <a:rPr lang="en-IN" dirty="0"/>
              <a:t>Integration Capabilities</a:t>
            </a:r>
          </a:p>
          <a:p>
            <a:pPr lvl="1"/>
            <a:r>
              <a:rPr lang="en-IN" dirty="0"/>
              <a:t>Message transformation</a:t>
            </a:r>
          </a:p>
          <a:p>
            <a:pPr lvl="1"/>
            <a:r>
              <a:rPr lang="en-IN" dirty="0"/>
              <a:t>Converters</a:t>
            </a:r>
          </a:p>
          <a:p>
            <a:r>
              <a:rPr lang="en-IN" dirty="0"/>
              <a:t>Decoder</a:t>
            </a:r>
          </a:p>
          <a:p>
            <a:r>
              <a:rPr lang="en-IN" dirty="0"/>
              <a:t>Encoder</a:t>
            </a:r>
          </a:p>
          <a:p>
            <a:r>
              <a:rPr lang="en-IN" dirty="0"/>
              <a:t>Filter</a:t>
            </a:r>
          </a:p>
          <a:p>
            <a:r>
              <a:rPr lang="en-IN" dirty="0"/>
              <a:t>Calling external system or Subprocess</a:t>
            </a: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5842537" y="1840096"/>
            <a:ext cx="5004335" cy="43513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228594" defTabSz="914377"/>
            <a:r>
              <a:rPr lang="en-IN" dirty="0">
                <a:solidFill>
                  <a:prstClr val="black"/>
                </a:solidFill>
                <a:latin typeface="Calibri" panose="020F0502020204030204"/>
              </a:rPr>
              <a:t>Decomposes a composite message into a series of individual messages and sends them to a receiver</a:t>
            </a:r>
          </a:p>
          <a:p>
            <a:pPr marL="228594" indent="-228594" defTabSz="914377"/>
            <a:r>
              <a:rPr lang="en-IN" dirty="0">
                <a:solidFill>
                  <a:prstClr val="black"/>
                </a:solidFill>
                <a:latin typeface="Calibri" panose="020F0502020204030204"/>
              </a:rPr>
              <a:t>Join and Gather</a:t>
            </a:r>
          </a:p>
          <a:p>
            <a:pPr marL="228594" indent="-228594" defTabSz="914377"/>
            <a:r>
              <a:rPr lang="en-IN" dirty="0">
                <a:solidFill>
                  <a:prstClr val="black"/>
                </a:solidFill>
                <a:latin typeface="Calibri" panose="020F0502020204030204"/>
              </a:rPr>
              <a:t>Storing data During processing</a:t>
            </a:r>
          </a:p>
          <a:p>
            <a:pPr marL="228594" indent="-228594" defTabSz="914377"/>
            <a:r>
              <a:rPr lang="en-IN" dirty="0">
                <a:solidFill>
                  <a:prstClr val="black"/>
                </a:solidFill>
                <a:latin typeface="Calibri" panose="020F0502020204030204"/>
              </a:rPr>
              <a:t>Protecting messages </a:t>
            </a:r>
          </a:p>
          <a:p>
            <a:pPr marL="228594" indent="-228594" defTabSz="914377"/>
            <a:r>
              <a:rPr lang="en-IN" dirty="0">
                <a:solidFill>
                  <a:prstClr val="black"/>
                </a:solidFill>
                <a:latin typeface="Calibri" panose="020F0502020204030204"/>
              </a:rPr>
              <a:t>Smoke test Basic </a:t>
            </a:r>
            <a:r>
              <a:rPr lang="en-IN" dirty="0" err="1">
                <a:solidFill>
                  <a:prstClr val="black"/>
                </a:solidFill>
                <a:latin typeface="Calibri" panose="020F0502020204030204"/>
              </a:rPr>
              <a:t>iflow</a:t>
            </a:r>
            <a:r>
              <a:rPr lang="en-IN" dirty="0">
                <a:solidFill>
                  <a:prstClr val="black"/>
                </a:solidFill>
                <a:latin typeface="Calibri" panose="020F0502020204030204"/>
              </a:rPr>
              <a:t> – hello world</a:t>
            </a:r>
          </a:p>
          <a:p>
            <a:pPr marL="228594" indent="-228594" defTabSz="914377"/>
            <a:r>
              <a:rPr lang="en-US" dirty="0">
                <a:solidFill>
                  <a:prstClr val="black"/>
                </a:solidFill>
                <a:latin typeface="Calibri" panose="020F0502020204030204"/>
              </a:rPr>
              <a:t>Smoke Test Scenario with External Data Source</a:t>
            </a:r>
            <a:br>
              <a:rPr lang="en-US" dirty="0">
                <a:solidFill>
                  <a:prstClr val="black"/>
                </a:solidFill>
                <a:latin typeface="Calibri" panose="020F0502020204030204"/>
              </a:rPr>
            </a:br>
            <a:br>
              <a:rPr lang="en-US" dirty="0">
                <a:solidFill>
                  <a:prstClr val="black"/>
                </a:solidFill>
                <a:latin typeface="Calibri" panose="020F0502020204030204"/>
              </a:rPr>
            </a:br>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p:txBody>
      </p:sp>
    </p:spTree>
    <p:extLst>
      <p:ext uri="{BB962C8B-B14F-4D97-AF65-F5344CB8AC3E}">
        <p14:creationId xmlns:p14="http://schemas.microsoft.com/office/powerpoint/2010/main" val="15938120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0168-4E19-4A51-B810-FD8D19FA8AE3}"/>
              </a:ext>
            </a:extLst>
          </p:cNvPr>
          <p:cNvSpPr>
            <a:spLocks noGrp="1"/>
          </p:cNvSpPr>
          <p:nvPr>
            <p:ph type="title"/>
          </p:nvPr>
        </p:nvSpPr>
        <p:spPr/>
        <p:txBody>
          <a:bodyPr>
            <a:normAutofit/>
          </a:bodyPr>
          <a:lstStyle/>
          <a:p>
            <a:r>
              <a:rPr lang="en-US" b="0" i="0" dirty="0">
                <a:solidFill>
                  <a:srgbClr val="333333"/>
                </a:solidFill>
                <a:effectLst/>
                <a:latin typeface="72"/>
              </a:rPr>
              <a:t>Basic Concepts of Integration Design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DB97FFF-5B08-4226-A015-44E7704F0F16}"/>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858741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2F6E-6C04-4696-8D98-A424619C9DDB}"/>
              </a:ext>
            </a:extLst>
          </p:cNvPr>
          <p:cNvSpPr>
            <a:spLocks noGrp="1"/>
          </p:cNvSpPr>
          <p:nvPr>
            <p:ph type="title"/>
          </p:nvPr>
        </p:nvSpPr>
        <p:spPr/>
        <p:txBody>
          <a:bodyPr>
            <a:normAutofit fontScale="90000"/>
          </a:bodyPr>
          <a:lstStyle/>
          <a:p>
            <a:r>
              <a:rPr lang="en-US" b="0" i="0" dirty="0">
                <a:solidFill>
                  <a:srgbClr val="333333"/>
                </a:solidFill>
                <a:effectLst/>
                <a:latin typeface="72"/>
              </a:rPr>
              <a:t>Elements of an Integration Flow</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826074C-7B84-44E9-A90C-EB7B7257487A}"/>
              </a:ext>
            </a:extLst>
          </p:cNvPr>
          <p:cNvSpPr>
            <a:spLocks noGrp="1"/>
          </p:cNvSpPr>
          <p:nvPr>
            <p:ph idx="1"/>
          </p:nvPr>
        </p:nvSpPr>
        <p:spPr/>
        <p:txBody>
          <a:bodyPr>
            <a:normAutofit fontScale="85000" lnSpcReduction="20000"/>
          </a:bodyPr>
          <a:lstStyle/>
          <a:p>
            <a:pPr algn="l"/>
            <a:r>
              <a:rPr lang="en-US" b="0" i="0" dirty="0">
                <a:solidFill>
                  <a:srgbClr val="333333"/>
                </a:solidFill>
                <a:effectLst/>
                <a:latin typeface="72"/>
              </a:rPr>
              <a:t>An integration flow allows you to specify how a message is processed on a tenant.</a:t>
            </a:r>
          </a:p>
          <a:p>
            <a:pPr algn="l"/>
            <a:r>
              <a:rPr lang="en-US" b="0" i="0" dirty="0">
                <a:solidFill>
                  <a:srgbClr val="333333"/>
                </a:solidFill>
                <a:effectLst/>
                <a:latin typeface="72"/>
              </a:rPr>
              <a:t>You can use integration flows to specify specific integration patterns like mapping or routing.</a:t>
            </a:r>
          </a:p>
          <a:p>
            <a:pPr algn="l"/>
            <a:r>
              <a:rPr lang="en-US" b="0" i="0" dirty="0">
                <a:solidFill>
                  <a:srgbClr val="333333"/>
                </a:solidFill>
                <a:effectLst/>
                <a:latin typeface="72"/>
              </a:rPr>
              <a:t>A graphical editor allows you, the </a:t>
            </a:r>
            <a:r>
              <a:rPr lang="en-US" b="1" i="0" dirty="0">
                <a:solidFill>
                  <a:srgbClr val="333333"/>
                </a:solidFill>
                <a:effectLst/>
                <a:latin typeface="72"/>
              </a:rPr>
              <a:t>integration developer</a:t>
            </a:r>
            <a:r>
              <a:rPr lang="en-US" b="0" i="0" dirty="0">
                <a:solidFill>
                  <a:srgbClr val="333333"/>
                </a:solidFill>
                <a:effectLst/>
                <a:latin typeface="72"/>
              </a:rPr>
              <a:t>, to model the message processing steps and specify in detail what happens to the message during processing.</a:t>
            </a:r>
          </a:p>
          <a:p>
            <a:pPr algn="l"/>
            <a:r>
              <a:rPr lang="en-US" b="0" i="0" dirty="0">
                <a:solidFill>
                  <a:srgbClr val="333333"/>
                </a:solidFill>
                <a:effectLst/>
                <a:latin typeface="72"/>
              </a:rPr>
              <a:t>In detail, you define the following aspects in an integration flow:</a:t>
            </a:r>
          </a:p>
          <a:p>
            <a:pPr algn="l">
              <a:buFont typeface="Arial" panose="020B0604020202020204" pitchFamily="34" charset="0"/>
              <a:buChar char="•"/>
            </a:pPr>
            <a:r>
              <a:rPr lang="en-US" b="0" i="0" dirty="0">
                <a:solidFill>
                  <a:srgbClr val="333333"/>
                </a:solidFill>
                <a:effectLst/>
                <a:latin typeface="72"/>
              </a:rPr>
              <a:t>The senders and receivers of the message</a:t>
            </a:r>
          </a:p>
          <a:p>
            <a:pPr algn="l">
              <a:buFont typeface="Arial" panose="020B0604020202020204" pitchFamily="34" charset="0"/>
              <a:buChar char="•"/>
            </a:pPr>
            <a:r>
              <a:rPr lang="en-US" b="0" i="0" dirty="0">
                <a:solidFill>
                  <a:srgbClr val="333333"/>
                </a:solidFill>
                <a:effectLst/>
                <a:latin typeface="72"/>
              </a:rPr>
              <a:t>How the senders and receivers are connected to the tenant (adapters)</a:t>
            </a:r>
          </a:p>
          <a:p>
            <a:pPr algn="l">
              <a:buFont typeface="Arial" panose="020B0604020202020204" pitchFamily="34" charset="0"/>
              <a:buChar char="•"/>
            </a:pPr>
            <a:r>
              <a:rPr lang="en-US" b="0" i="0" dirty="0">
                <a:solidFill>
                  <a:srgbClr val="333333"/>
                </a:solidFill>
                <a:effectLst/>
                <a:latin typeface="72"/>
              </a:rPr>
              <a:t>The steps that define the message processing</a:t>
            </a:r>
          </a:p>
          <a:p>
            <a:pPr algn="l"/>
            <a:r>
              <a:rPr lang="en-US" b="0" i="0" dirty="0">
                <a:solidFill>
                  <a:srgbClr val="333333"/>
                </a:solidFill>
                <a:effectLst/>
                <a:latin typeface="72"/>
              </a:rPr>
              <a:t>The following figure provides a simplified and generalized representation of an integration flow.</a:t>
            </a:r>
          </a:p>
          <a:p>
            <a:endParaRPr lang="en-IN" dirty="0"/>
          </a:p>
        </p:txBody>
      </p:sp>
    </p:spTree>
    <p:extLst>
      <p:ext uri="{BB962C8B-B14F-4D97-AF65-F5344CB8AC3E}">
        <p14:creationId xmlns:p14="http://schemas.microsoft.com/office/powerpoint/2010/main" val="40320028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C31-DC90-4CE0-8DD4-891A066D587D}"/>
              </a:ext>
            </a:extLst>
          </p:cNvPr>
          <p:cNvSpPr>
            <a:spLocks noGrp="1"/>
          </p:cNvSpPr>
          <p:nvPr>
            <p:ph type="title"/>
          </p:nvPr>
        </p:nvSpPr>
        <p:spPr/>
        <p:txBody>
          <a:bodyPr/>
          <a:lstStyle/>
          <a:p>
            <a:endParaRPr lang="en-IN"/>
          </a:p>
        </p:txBody>
      </p:sp>
      <p:pic>
        <p:nvPicPr>
          <p:cNvPr id="8194" name="Picture 2">
            <a:extLst>
              <a:ext uri="{FF2B5EF4-FFF2-40B4-BE49-F238E27FC236}">
                <a16:creationId xmlns:a16="http://schemas.microsoft.com/office/drawing/2014/main" id="{0B80F80B-EFCA-4693-95F4-D51FA8CA4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28986" y="1825625"/>
            <a:ext cx="91340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8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596A-3D7E-4CD8-B0C1-7BB79A8D56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756BFB-4312-476F-BFE9-A839721A6981}"/>
              </a:ext>
            </a:extLst>
          </p:cNvPr>
          <p:cNvSpPr>
            <a:spLocks noGrp="1"/>
          </p:cNvSpPr>
          <p:nvPr>
            <p:ph idx="1"/>
          </p:nvPr>
        </p:nvSpPr>
        <p:spPr/>
        <p:txBody>
          <a:bodyPr/>
          <a:lstStyle/>
          <a:p>
            <a:pPr algn="l"/>
            <a:r>
              <a:rPr lang="en-US" b="1" i="0" dirty="0">
                <a:solidFill>
                  <a:srgbClr val="333333"/>
                </a:solidFill>
                <a:effectLst/>
                <a:latin typeface="72"/>
              </a:rPr>
              <a:t>Senders and Receivers</a:t>
            </a:r>
          </a:p>
          <a:p>
            <a:pPr algn="l"/>
            <a:r>
              <a:rPr lang="en-US" b="0" i="0" dirty="0">
                <a:solidFill>
                  <a:srgbClr val="333333"/>
                </a:solidFill>
                <a:effectLst/>
                <a:latin typeface="72"/>
              </a:rPr>
              <a:t>You define a participant of an integration scenario as a </a:t>
            </a:r>
            <a:r>
              <a:rPr lang="en-US" b="1" i="0" dirty="0">
                <a:solidFill>
                  <a:srgbClr val="333333"/>
                </a:solidFill>
                <a:effectLst/>
                <a:latin typeface="72"/>
              </a:rPr>
              <a:t>sender</a:t>
            </a:r>
            <a:r>
              <a:rPr lang="en-US" b="0" i="0" dirty="0">
                <a:solidFill>
                  <a:srgbClr val="333333"/>
                </a:solidFill>
                <a:effectLst/>
                <a:latin typeface="72"/>
              </a:rPr>
              <a:t> or </a:t>
            </a:r>
            <a:r>
              <a:rPr lang="en-US" b="1" i="0" dirty="0">
                <a:solidFill>
                  <a:srgbClr val="333333"/>
                </a:solidFill>
                <a:effectLst/>
                <a:latin typeface="72"/>
              </a:rPr>
              <a:t>receiver</a:t>
            </a:r>
            <a:r>
              <a:rPr lang="en-US" b="0" i="0" dirty="0">
                <a:solidFill>
                  <a:srgbClr val="333333"/>
                </a:solidFill>
                <a:effectLst/>
                <a:latin typeface="72"/>
              </a:rPr>
              <a:t>. The senders and receivers typically represent the customer systems that are connected to the tenant and exchange messages with each other.</a:t>
            </a:r>
          </a:p>
          <a:p>
            <a:pPr algn="l"/>
            <a:r>
              <a:rPr lang="en-US" b="1" i="0" dirty="0">
                <a:solidFill>
                  <a:srgbClr val="333333"/>
                </a:solidFill>
                <a:effectLst/>
                <a:latin typeface="72"/>
              </a:rPr>
              <a:t>Connectivity (Adapters)</a:t>
            </a:r>
          </a:p>
          <a:p>
            <a:pPr algn="l"/>
            <a:r>
              <a:rPr lang="en-US" b="0" i="0" dirty="0">
                <a:solidFill>
                  <a:srgbClr val="333333"/>
                </a:solidFill>
                <a:effectLst/>
                <a:latin typeface="72"/>
              </a:rPr>
              <a:t>An integration flow </a:t>
            </a:r>
            <a:r>
              <a:rPr lang="en-US" b="1" i="0" dirty="0">
                <a:solidFill>
                  <a:srgbClr val="333333"/>
                </a:solidFill>
                <a:effectLst/>
                <a:latin typeface="72"/>
              </a:rPr>
              <a:t>channel</a:t>
            </a:r>
            <a:r>
              <a:rPr lang="en-US" b="0" i="0" dirty="0">
                <a:solidFill>
                  <a:srgbClr val="333333"/>
                </a:solidFill>
                <a:effectLst/>
                <a:latin typeface="72"/>
              </a:rPr>
              <a:t> allows you to specify which technical protocols should be used to connect a sender or a receiver to the tenant.</a:t>
            </a:r>
          </a:p>
          <a:p>
            <a:endParaRPr lang="en-IN" dirty="0"/>
          </a:p>
        </p:txBody>
      </p:sp>
    </p:spTree>
    <p:extLst>
      <p:ext uri="{BB962C8B-B14F-4D97-AF65-F5344CB8AC3E}">
        <p14:creationId xmlns:p14="http://schemas.microsoft.com/office/powerpoint/2010/main" val="325044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A84DF3-BA6E-4D9C-B259-5D0785C1BF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Delete your SAP BTP trial account.</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pic>
        <p:nvPicPr>
          <p:cNvPr id="4" name="Content Placeholder 3" descr="Graphical user interface&#10;&#10;Description automatically generated">
            <a:extLst>
              <a:ext uri="{FF2B5EF4-FFF2-40B4-BE49-F238E27FC236}">
                <a16:creationId xmlns:a16="http://schemas.microsoft.com/office/drawing/2014/main" id="{D31FBCF5-96CA-4598-A5E5-10193F746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998147"/>
            <a:ext cx="7225748" cy="4861705"/>
          </a:xfrm>
          <a:prstGeom prst="rect">
            <a:avLst/>
          </a:prstGeom>
          <a:noFill/>
        </p:spPr>
      </p:pic>
    </p:spTree>
    <p:extLst>
      <p:ext uri="{BB962C8B-B14F-4D97-AF65-F5344CB8AC3E}">
        <p14:creationId xmlns:p14="http://schemas.microsoft.com/office/powerpoint/2010/main" val="42307804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F2CF-47D4-4F42-B481-9C29A7D85A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4788B2-CE6A-45DE-AB67-627D198FB466}"/>
              </a:ext>
            </a:extLst>
          </p:cNvPr>
          <p:cNvSpPr>
            <a:spLocks noGrp="1"/>
          </p:cNvSpPr>
          <p:nvPr>
            <p:ph idx="1"/>
          </p:nvPr>
        </p:nvSpPr>
        <p:spPr/>
        <p:txBody>
          <a:bodyPr/>
          <a:lstStyle/>
          <a:p>
            <a:pPr algn="l"/>
            <a:r>
              <a:rPr lang="en-US" b="1" i="0" dirty="0">
                <a:solidFill>
                  <a:srgbClr val="333333"/>
                </a:solidFill>
                <a:effectLst/>
                <a:latin typeface="72"/>
              </a:rPr>
              <a:t>Message Processing (Steps)</a:t>
            </a:r>
          </a:p>
          <a:p>
            <a:pPr algn="l"/>
            <a:r>
              <a:rPr lang="en-US" b="0" i="0" dirty="0">
                <a:solidFill>
                  <a:srgbClr val="333333"/>
                </a:solidFill>
                <a:effectLst/>
                <a:latin typeface="72"/>
              </a:rPr>
              <a:t>You use integration flow steps to specify what should happen to a message during processing. Various step types support the wide range of </a:t>
            </a:r>
            <a:r>
              <a:rPr lang="en-US" b="1" i="0" dirty="0">
                <a:solidFill>
                  <a:srgbClr val="333333"/>
                </a:solidFill>
                <a:effectLst/>
                <a:latin typeface="72"/>
              </a:rPr>
              <a:t>integration capabilities</a:t>
            </a:r>
            <a:r>
              <a:rPr lang="en-US" b="0" i="0" dirty="0">
                <a:solidFill>
                  <a:srgbClr val="333333"/>
                </a:solidFill>
                <a:effectLst/>
                <a:latin typeface="72"/>
              </a:rPr>
              <a:t> of the Cloud-based integration platform.</a:t>
            </a:r>
          </a:p>
          <a:p>
            <a:pPr algn="l"/>
            <a:r>
              <a:rPr lang="en-US" b="1" i="0" dirty="0">
                <a:solidFill>
                  <a:srgbClr val="333333"/>
                </a:solidFill>
                <a:effectLst/>
                <a:latin typeface="72"/>
              </a:rPr>
              <a:t>Message Flows</a:t>
            </a:r>
          </a:p>
          <a:p>
            <a:pPr algn="l"/>
            <a:r>
              <a:rPr lang="en-US" b="0" i="0" dirty="0">
                <a:solidFill>
                  <a:srgbClr val="333333"/>
                </a:solidFill>
                <a:effectLst/>
                <a:latin typeface="72"/>
              </a:rPr>
              <a:t>You use message flows to connect various integration flow elements.</a:t>
            </a:r>
          </a:p>
          <a:p>
            <a:endParaRPr lang="en-IN" dirty="0"/>
          </a:p>
        </p:txBody>
      </p:sp>
    </p:spTree>
    <p:extLst>
      <p:ext uri="{BB962C8B-B14F-4D97-AF65-F5344CB8AC3E}">
        <p14:creationId xmlns:p14="http://schemas.microsoft.com/office/powerpoint/2010/main" val="20899282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AB9-7A1D-4E1D-9CE3-76A79313D0C9}"/>
              </a:ext>
            </a:extLst>
          </p:cNvPr>
          <p:cNvSpPr>
            <a:spLocks noGrp="1"/>
          </p:cNvSpPr>
          <p:nvPr>
            <p:ph type="title"/>
          </p:nvPr>
        </p:nvSpPr>
        <p:spPr/>
        <p:txBody>
          <a:bodyPr>
            <a:normAutofit fontScale="90000"/>
          </a:bodyPr>
          <a:lstStyle/>
          <a:p>
            <a:r>
              <a:rPr lang="en-US" b="0" dirty="0">
                <a:effectLst/>
              </a:rPr>
              <a:t>Updating your Existing Integration Flow</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D0D345BC-FAD7-44DC-8C05-F4B955D7F847}"/>
              </a:ext>
            </a:extLst>
          </p:cNvPr>
          <p:cNvSpPr>
            <a:spLocks noGrp="1"/>
          </p:cNvSpPr>
          <p:nvPr>
            <p:ph idx="1"/>
          </p:nvPr>
        </p:nvSpPr>
        <p:spPr/>
        <p:txBody>
          <a:bodyPr>
            <a:normAutofit lnSpcReduction="10000"/>
          </a:bodyPr>
          <a:lstStyle/>
          <a:p>
            <a:pPr algn="l"/>
            <a:r>
              <a:rPr lang="en-US" b="0" i="0" dirty="0">
                <a:solidFill>
                  <a:srgbClr val="333333"/>
                </a:solidFill>
                <a:effectLst/>
                <a:latin typeface="72"/>
              </a:rPr>
              <a:t>Some new features might not be available for your current integration flow due to the following reason:</a:t>
            </a:r>
          </a:p>
          <a:p>
            <a:pPr algn="l"/>
            <a:r>
              <a:rPr lang="en-US" b="0" i="0" dirty="0">
                <a:solidFill>
                  <a:srgbClr val="333333"/>
                </a:solidFill>
                <a:effectLst/>
                <a:latin typeface="72"/>
              </a:rPr>
              <a:t>A feature for a particular adapter or step was released after you created the corresponding shape in your integration flow.</a:t>
            </a:r>
          </a:p>
          <a:p>
            <a:pPr algn="l"/>
            <a:r>
              <a:rPr lang="en-US" b="0" i="0" dirty="0">
                <a:solidFill>
                  <a:srgbClr val="333333"/>
                </a:solidFill>
                <a:effectLst/>
                <a:latin typeface="72"/>
              </a:rPr>
              <a:t>You have the following options:</a:t>
            </a:r>
          </a:p>
          <a:p>
            <a:pPr algn="l">
              <a:buFont typeface="Arial" panose="020B0604020202020204" pitchFamily="34" charset="0"/>
              <a:buChar char="•"/>
            </a:pPr>
            <a:r>
              <a:rPr lang="en-US" b="0" i="0" dirty="0">
                <a:solidFill>
                  <a:srgbClr val="333333"/>
                </a:solidFill>
                <a:effectLst/>
                <a:latin typeface="72"/>
              </a:rPr>
              <a:t>You can continue using the older version of the integration flow shape (adapter or step).</a:t>
            </a:r>
          </a:p>
          <a:p>
            <a:pPr algn="l">
              <a:buFont typeface="Arial" panose="020B0604020202020204" pitchFamily="34" charset="0"/>
              <a:buChar char="•"/>
            </a:pPr>
            <a:r>
              <a:rPr lang="en-US" b="0" i="0" dirty="0">
                <a:solidFill>
                  <a:srgbClr val="333333"/>
                </a:solidFill>
                <a:effectLst/>
                <a:latin typeface="72"/>
              </a:rPr>
              <a:t>You can use the new integration flow shape (adapter or step).</a:t>
            </a:r>
          </a:p>
          <a:p>
            <a:pPr algn="l">
              <a:buFont typeface="Arial" panose="020B0604020202020204" pitchFamily="34" charset="0"/>
              <a:buChar char="•"/>
            </a:pPr>
            <a:r>
              <a:rPr lang="en-US" b="0" i="0" dirty="0">
                <a:solidFill>
                  <a:srgbClr val="333333"/>
                </a:solidFill>
                <a:effectLst/>
                <a:latin typeface="72"/>
              </a:rPr>
              <a:t>To do this, you first have to delete the old flow step or channel and then create it again.</a:t>
            </a:r>
          </a:p>
          <a:p>
            <a:endParaRPr lang="en-IN" dirty="0"/>
          </a:p>
        </p:txBody>
      </p:sp>
    </p:spTree>
    <p:extLst>
      <p:ext uri="{BB962C8B-B14F-4D97-AF65-F5344CB8AC3E}">
        <p14:creationId xmlns:p14="http://schemas.microsoft.com/office/powerpoint/2010/main" val="9833310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6AA-D081-418C-ABBA-4A70AAA45C9A}"/>
              </a:ext>
            </a:extLst>
          </p:cNvPr>
          <p:cNvSpPr>
            <a:spLocks noGrp="1"/>
          </p:cNvSpPr>
          <p:nvPr>
            <p:ph type="title"/>
          </p:nvPr>
        </p:nvSpPr>
        <p:spPr/>
        <p:txBody>
          <a:bodyPr>
            <a:normAutofit fontScale="90000"/>
          </a:bodyPr>
          <a:lstStyle/>
          <a:p>
            <a:r>
              <a:rPr lang="en-US" b="0" i="0" dirty="0">
                <a:solidFill>
                  <a:srgbClr val="333333"/>
                </a:solidFill>
                <a:effectLst/>
                <a:latin typeface="72"/>
              </a:rPr>
              <a:t>Adapting Standard Integration Content to Your Requirements</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3F1465D-1385-4B4A-BFC7-202CFE291DE8}"/>
              </a:ext>
            </a:extLst>
          </p:cNvPr>
          <p:cNvSpPr>
            <a:spLocks noGrp="1"/>
          </p:cNvSpPr>
          <p:nvPr>
            <p:ph idx="1"/>
          </p:nvPr>
        </p:nvSpPr>
        <p:spPr/>
        <p:txBody>
          <a:bodyPr/>
          <a:lstStyle/>
          <a:p>
            <a:pPr algn="l"/>
            <a:r>
              <a:rPr lang="en-US" b="0" i="0" dirty="0">
                <a:solidFill>
                  <a:srgbClr val="333333"/>
                </a:solidFill>
                <a:effectLst/>
                <a:latin typeface="72"/>
              </a:rPr>
              <a:t>When you use standard (predefined) integration content published on SAP API Business Hub, there are two different ways how to adapt such content to meet the requirements of your concrete business scenario.</a:t>
            </a:r>
          </a:p>
          <a:p>
            <a:pPr algn="l">
              <a:buFont typeface="Arial" panose="020B0604020202020204" pitchFamily="34" charset="0"/>
              <a:buChar char="•"/>
            </a:pPr>
            <a:r>
              <a:rPr lang="en-US" b="0" i="0" dirty="0">
                <a:solidFill>
                  <a:srgbClr val="333333"/>
                </a:solidFill>
                <a:effectLst/>
                <a:latin typeface="72"/>
              </a:rPr>
              <a:t>Modifying/editing the standard integration flow</a:t>
            </a:r>
          </a:p>
          <a:p>
            <a:pPr algn="l">
              <a:buFont typeface="Arial" panose="020B0604020202020204" pitchFamily="34" charset="0"/>
              <a:buChar char="•"/>
            </a:pPr>
            <a:r>
              <a:rPr lang="en-US" b="0" i="0" dirty="0">
                <a:solidFill>
                  <a:srgbClr val="333333"/>
                </a:solidFill>
                <a:effectLst/>
                <a:latin typeface="72"/>
              </a:rPr>
              <a:t>Configuring externalized integration flow parameters</a:t>
            </a:r>
          </a:p>
          <a:p>
            <a:endParaRPr lang="en-IN" dirty="0"/>
          </a:p>
        </p:txBody>
      </p:sp>
    </p:spTree>
    <p:extLst>
      <p:ext uri="{BB962C8B-B14F-4D97-AF65-F5344CB8AC3E}">
        <p14:creationId xmlns:p14="http://schemas.microsoft.com/office/powerpoint/2010/main" val="15360094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B7B9-C4C6-4151-9BA3-C8D72C5AE220}"/>
              </a:ext>
            </a:extLst>
          </p:cNvPr>
          <p:cNvSpPr>
            <a:spLocks noGrp="1"/>
          </p:cNvSpPr>
          <p:nvPr>
            <p:ph type="title"/>
          </p:nvPr>
        </p:nvSpPr>
        <p:spPr/>
        <p:txBody>
          <a:bodyPr>
            <a:normAutofit fontScale="90000"/>
          </a:bodyPr>
          <a:lstStyle/>
          <a:p>
            <a:r>
              <a:rPr lang="en-US" b="1" i="0" dirty="0">
                <a:solidFill>
                  <a:srgbClr val="333333"/>
                </a:solidFill>
                <a:effectLst/>
                <a:latin typeface="72"/>
              </a:rPr>
              <a:t>Modifying/Editing the Standard Integration Flow</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8C1AF89F-0A1B-454C-931B-BCBDD879301A}"/>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Using this option, you modify the integration flow in </a:t>
            </a:r>
            <a:r>
              <a:rPr lang="en-US" b="1" i="0" dirty="0">
                <a:solidFill>
                  <a:srgbClr val="333333"/>
                </a:solidFill>
                <a:effectLst/>
                <a:latin typeface="72"/>
              </a:rPr>
              <a:t>Edit</a:t>
            </a:r>
            <a:r>
              <a:rPr lang="en-US" b="0" i="0" dirty="0">
                <a:solidFill>
                  <a:srgbClr val="333333"/>
                </a:solidFill>
                <a:effectLst/>
                <a:latin typeface="72"/>
              </a:rPr>
              <a:t> mode and change its design, for example, by adding new integration flow steps or channels. Modifying an integration flow this way allows you also to change parameter values predefined in the integration flow model.</a:t>
            </a:r>
          </a:p>
          <a:p>
            <a:pPr algn="l"/>
            <a:r>
              <a:rPr lang="en-US" b="0" i="0" dirty="0">
                <a:solidFill>
                  <a:srgbClr val="333333"/>
                </a:solidFill>
                <a:effectLst/>
                <a:latin typeface="72"/>
              </a:rPr>
              <a:t>However, be aware of the fact that when using this option you can run into conflicts when SAP provides an update of the associated integration package. Note that as soon as you've modified a predefined integration flow, you don’t get any further updates to it when SAP provides an update of the related integration package. Furthermore, if you copy an </a:t>
            </a:r>
            <a:r>
              <a:rPr lang="en-US" b="1" i="0" dirty="0">
                <a:solidFill>
                  <a:srgbClr val="333333"/>
                </a:solidFill>
                <a:effectLst/>
                <a:latin typeface="72"/>
              </a:rPr>
              <a:t>updated</a:t>
            </a:r>
            <a:r>
              <a:rPr lang="en-US" b="0" i="0" dirty="0">
                <a:solidFill>
                  <a:srgbClr val="333333"/>
                </a:solidFill>
                <a:effectLst/>
                <a:latin typeface="72"/>
              </a:rPr>
              <a:t> standard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overwrite all changes that you have made to that package before this action.</a:t>
            </a:r>
          </a:p>
          <a:p>
            <a:endParaRPr lang="en-IN" dirty="0"/>
          </a:p>
        </p:txBody>
      </p:sp>
    </p:spTree>
    <p:extLst>
      <p:ext uri="{BB962C8B-B14F-4D97-AF65-F5344CB8AC3E}">
        <p14:creationId xmlns:p14="http://schemas.microsoft.com/office/powerpoint/2010/main" val="39108425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35B2-B428-42CF-8CE2-41C99A3F6958}"/>
              </a:ext>
            </a:extLst>
          </p:cNvPr>
          <p:cNvSpPr>
            <a:spLocks noGrp="1"/>
          </p:cNvSpPr>
          <p:nvPr>
            <p:ph type="title"/>
          </p:nvPr>
        </p:nvSpPr>
        <p:spPr/>
        <p:txBody>
          <a:bodyPr>
            <a:normAutofit fontScale="90000"/>
          </a:bodyPr>
          <a:lstStyle/>
          <a:p>
            <a:r>
              <a:rPr lang="en-US" b="1" i="0" dirty="0">
                <a:solidFill>
                  <a:srgbClr val="333333"/>
                </a:solidFill>
                <a:effectLst/>
                <a:latin typeface="72"/>
              </a:rPr>
              <a:t>Configuring Externalized Integration Flow Parameters</a:t>
            </a:r>
            <a:br>
              <a:rPr lang="en-US" b="1" i="0" dirty="0">
                <a:solidFill>
                  <a:srgbClr val="333333"/>
                </a:solidFill>
                <a:effectLst/>
                <a:latin typeface="72"/>
              </a:rPr>
            </a:br>
            <a:br>
              <a:rPr lang="en-US" dirty="0"/>
            </a:br>
            <a:endParaRPr lang="en-IN" dirty="0"/>
          </a:p>
        </p:txBody>
      </p:sp>
      <p:sp>
        <p:nvSpPr>
          <p:cNvPr id="3" name="Content Placeholder 2">
            <a:extLst>
              <a:ext uri="{FF2B5EF4-FFF2-40B4-BE49-F238E27FC236}">
                <a16:creationId xmlns:a16="http://schemas.microsoft.com/office/drawing/2014/main" id="{43364D00-20EA-4CAE-B5C1-31AF0353622A}"/>
              </a:ext>
            </a:extLst>
          </p:cNvPr>
          <p:cNvSpPr>
            <a:spLocks noGrp="1"/>
          </p:cNvSpPr>
          <p:nvPr>
            <p:ph idx="1"/>
          </p:nvPr>
        </p:nvSpPr>
        <p:spPr/>
        <p:txBody>
          <a:bodyPr>
            <a:normAutofit fontScale="85000" lnSpcReduction="10000"/>
          </a:bodyPr>
          <a:lstStyle/>
          <a:p>
            <a:pPr algn="l"/>
            <a:r>
              <a:rPr lang="en-US" b="0" i="0" dirty="0">
                <a:solidFill>
                  <a:srgbClr val="333333"/>
                </a:solidFill>
                <a:effectLst/>
                <a:latin typeface="72"/>
              </a:rPr>
              <a:t>When you use a predefined integration flow, it’s likely that certain parameters are defined as </a:t>
            </a:r>
            <a:r>
              <a:rPr lang="en-US" b="0" i="1" dirty="0">
                <a:solidFill>
                  <a:srgbClr val="333333"/>
                </a:solidFill>
                <a:effectLst/>
                <a:latin typeface="72"/>
              </a:rPr>
              <a:t>externalized parameters</a:t>
            </a:r>
            <a:r>
              <a:rPr lang="en-US" b="0" i="0" dirty="0">
                <a:solidFill>
                  <a:srgbClr val="333333"/>
                </a:solidFill>
                <a:effectLst/>
                <a:latin typeface="72"/>
              </a:rPr>
              <a:t>. When having copied an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have the option to configure the values of externalized integration flow parameters. Choosing this option allows you to adapt the integration flow without the need to modify the integration flow model in </a:t>
            </a:r>
            <a:r>
              <a:rPr lang="en-US" b="1" i="0" dirty="0">
                <a:solidFill>
                  <a:srgbClr val="333333"/>
                </a:solidFill>
                <a:effectLst/>
                <a:latin typeface="72"/>
              </a:rPr>
              <a:t>Edit</a:t>
            </a:r>
            <a:r>
              <a:rPr lang="en-US" b="0" i="0" dirty="0">
                <a:solidFill>
                  <a:srgbClr val="333333"/>
                </a:solidFill>
                <a:effectLst/>
                <a:latin typeface="72"/>
              </a:rPr>
              <a:t> mode.</a:t>
            </a:r>
          </a:p>
          <a:p>
            <a:pPr algn="l"/>
            <a:r>
              <a:rPr lang="en-US" b="0" i="0" dirty="0">
                <a:solidFill>
                  <a:srgbClr val="333333"/>
                </a:solidFill>
                <a:effectLst/>
                <a:latin typeface="72"/>
              </a:rPr>
              <a:t>Typically, the integration developer who provides the standard integration flow has externalized parameters such like, for example, address parameters of adapters. Such parameters typically can't be foreseen by the provider of the standard integration package. The reason is that the values of such parameters depend on the concrete environment and system landscape where the integration flow is finally to be deployed. To enable the integration flow to run in a dedicated environment, such parameters anyway need to be adapted by the consumer of the standard integration package</a:t>
            </a:r>
          </a:p>
          <a:p>
            <a:endParaRPr lang="en-IN" dirty="0"/>
          </a:p>
        </p:txBody>
      </p:sp>
    </p:spTree>
    <p:extLst>
      <p:ext uri="{BB962C8B-B14F-4D97-AF65-F5344CB8AC3E}">
        <p14:creationId xmlns:p14="http://schemas.microsoft.com/office/powerpoint/2010/main" val="3159166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664-3125-40AB-A79C-A5B403939801}"/>
              </a:ext>
            </a:extLst>
          </p:cNvPr>
          <p:cNvSpPr>
            <a:spLocks noGrp="1"/>
          </p:cNvSpPr>
          <p:nvPr>
            <p:ph type="title"/>
          </p:nvPr>
        </p:nvSpPr>
        <p:spPr/>
        <p:txBody>
          <a:bodyPr>
            <a:normAutofit fontScale="90000"/>
          </a:bodyPr>
          <a:lstStyle/>
          <a:p>
            <a:r>
              <a:rPr lang="en-IN" b="0" i="0" dirty="0">
                <a:solidFill>
                  <a:srgbClr val="333333"/>
                </a:solidFill>
                <a:effectLst/>
                <a:latin typeface="72"/>
              </a:rPr>
              <a:t>Versioning of Artifacts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ECFD276-0364-4BD0-AA3E-A470DC5CBA3B}"/>
              </a:ext>
            </a:extLst>
          </p:cNvPr>
          <p:cNvSpPr>
            <a:spLocks noGrp="1"/>
          </p:cNvSpPr>
          <p:nvPr>
            <p:ph idx="1"/>
          </p:nvPr>
        </p:nvSpPr>
        <p:spPr/>
        <p:txBody>
          <a:bodyPr>
            <a:normAutofit lnSpcReduction="10000"/>
          </a:bodyPr>
          <a:lstStyle/>
          <a:p>
            <a:pPr algn="l"/>
            <a:r>
              <a:rPr lang="en-US" b="0" i="0" dirty="0">
                <a:solidFill>
                  <a:srgbClr val="333333"/>
                </a:solidFill>
                <a:effectLst/>
                <a:latin typeface="72"/>
              </a:rPr>
              <a:t>Cloud Integration offers an easy version management capability for your integration artifacts.</a:t>
            </a:r>
          </a:p>
          <a:p>
            <a:pPr algn="l"/>
            <a:r>
              <a:rPr lang="en-US" b="0" i="0" dirty="0">
                <a:solidFill>
                  <a:srgbClr val="333333"/>
                </a:solidFill>
                <a:effectLst/>
                <a:latin typeface="72"/>
              </a:rPr>
              <a:t>You can version both the integration package and its artifacts and documents.</a:t>
            </a:r>
          </a:p>
          <a:p>
            <a:pPr algn="l"/>
            <a:r>
              <a:rPr lang="en-US" b="0" i="0" dirty="0">
                <a:solidFill>
                  <a:srgbClr val="333333"/>
                </a:solidFill>
                <a:effectLst/>
                <a:latin typeface="72"/>
              </a:rPr>
              <a:t>When editing an artifact, you can either choose </a:t>
            </a:r>
            <a:r>
              <a:rPr lang="en-US" b="1" i="0" dirty="0">
                <a:solidFill>
                  <a:srgbClr val="333333"/>
                </a:solidFill>
                <a:effectLst/>
                <a:latin typeface="72"/>
              </a:rPr>
              <a:t>Save as Version</a:t>
            </a:r>
            <a:r>
              <a:rPr lang="en-US" b="0" i="0" dirty="0">
                <a:solidFill>
                  <a:srgbClr val="333333"/>
                </a:solidFill>
                <a:effectLst/>
                <a:latin typeface="72"/>
              </a:rPr>
              <a:t> to save your changes. Choose </a:t>
            </a:r>
            <a:r>
              <a:rPr lang="en-US" b="1" i="0" dirty="0">
                <a:solidFill>
                  <a:srgbClr val="333333"/>
                </a:solidFill>
                <a:effectLst/>
                <a:latin typeface="72"/>
              </a:rPr>
              <a:t>Save</a:t>
            </a:r>
            <a:r>
              <a:rPr lang="en-US" b="0" i="0" dirty="0">
                <a:solidFill>
                  <a:srgbClr val="333333"/>
                </a:solidFill>
                <a:effectLst/>
                <a:latin typeface="72"/>
              </a:rPr>
              <a:t> to save your artifact as </a:t>
            </a:r>
            <a:r>
              <a:rPr lang="en-US" b="1" i="0" dirty="0">
                <a:solidFill>
                  <a:srgbClr val="333333"/>
                </a:solidFill>
                <a:effectLst/>
                <a:latin typeface="72"/>
              </a:rPr>
              <a:t>Draft</a:t>
            </a:r>
            <a:r>
              <a:rPr lang="en-US" b="0" i="0" dirty="0">
                <a:solidFill>
                  <a:srgbClr val="333333"/>
                </a:solidFill>
                <a:effectLst/>
                <a:latin typeface="72"/>
              </a:rPr>
              <a:t> version. Choose </a:t>
            </a:r>
            <a:r>
              <a:rPr lang="en-US" b="1" i="0" dirty="0">
                <a:solidFill>
                  <a:srgbClr val="333333"/>
                </a:solidFill>
                <a:effectLst/>
                <a:latin typeface="72"/>
              </a:rPr>
              <a:t>Save as Version</a:t>
            </a:r>
            <a:r>
              <a:rPr lang="en-US" b="0" i="0" dirty="0">
                <a:solidFill>
                  <a:srgbClr val="333333"/>
                </a:solidFill>
                <a:effectLst/>
                <a:latin typeface="72"/>
              </a:rPr>
              <a:t> to create a new version of the artifact. In this case, you can specify the version in the upcoming </a:t>
            </a:r>
            <a:r>
              <a:rPr lang="en-US" b="1" i="0" dirty="0">
                <a:solidFill>
                  <a:srgbClr val="333333"/>
                </a:solidFill>
                <a:effectLst/>
                <a:latin typeface="72"/>
              </a:rPr>
              <a:t>Version Information</a:t>
            </a:r>
            <a:r>
              <a:rPr lang="en-US" b="0" i="0" dirty="0">
                <a:solidFill>
                  <a:srgbClr val="333333"/>
                </a:solidFill>
                <a:effectLst/>
                <a:latin typeface="72"/>
              </a:rPr>
              <a:t> dialog. In the </a:t>
            </a:r>
            <a:r>
              <a:rPr lang="en-US" b="1" i="0" dirty="0">
                <a:solidFill>
                  <a:srgbClr val="333333"/>
                </a:solidFill>
                <a:effectLst/>
                <a:latin typeface="72"/>
              </a:rPr>
              <a:t>Comment</a:t>
            </a:r>
            <a:r>
              <a:rPr lang="en-US" b="0" i="0" dirty="0">
                <a:solidFill>
                  <a:srgbClr val="333333"/>
                </a:solidFill>
                <a:effectLst/>
                <a:latin typeface="72"/>
              </a:rPr>
              <a:t> section, you can add additional information specific to the artifact for later reference. This helps you determine the purpose of each </a:t>
            </a:r>
            <a:r>
              <a:rPr lang="en-US" b="0" i="0" dirty="0" err="1">
                <a:solidFill>
                  <a:srgbClr val="333333"/>
                </a:solidFill>
                <a:effectLst/>
                <a:latin typeface="72"/>
              </a:rPr>
              <a:t>versio</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30408838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7EEB-2431-4C2E-826A-77EDB5F1CF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8BB625-7166-47A3-B2AF-991686E031BB}"/>
              </a:ext>
            </a:extLst>
          </p:cNvPr>
          <p:cNvSpPr>
            <a:spLocks noGrp="1"/>
          </p:cNvSpPr>
          <p:nvPr>
            <p:ph idx="1"/>
          </p:nvPr>
        </p:nvSpPr>
        <p:spPr/>
        <p:txBody>
          <a:bodyPr/>
          <a:lstStyle/>
          <a:p>
            <a:r>
              <a:rPr lang="en-US" dirty="0"/>
              <a:t>By default, artifact versions follow the versioning convention of &lt;major&gt;.&lt;minor&gt;.&lt;micro&gt;. Although Cloud Integration does not prevent you from maintaining any version number, it is recommended to follow this convention. In combination with a well-defined versioning policy, </a:t>
            </a:r>
          </a:p>
          <a:p>
            <a:r>
              <a:rPr lang="en-US" dirty="0" err="1"/>
              <a:t>thie</a:t>
            </a:r>
            <a:r>
              <a:rPr lang="en-US" dirty="0"/>
              <a:t> measure helps you to understand to which extent changes of the package or artifact were done.</a:t>
            </a:r>
            <a:endParaRPr lang="en-IN" dirty="0"/>
          </a:p>
        </p:txBody>
      </p:sp>
    </p:spTree>
    <p:extLst>
      <p:ext uri="{BB962C8B-B14F-4D97-AF65-F5344CB8AC3E}">
        <p14:creationId xmlns:p14="http://schemas.microsoft.com/office/powerpoint/2010/main" val="38959534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7337-38BF-4B5C-A399-D7B56538550D}"/>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D963A71-158A-4012-8EF7-261593EB23C4}"/>
              </a:ext>
            </a:extLst>
          </p:cNvPr>
          <p:cNvSpPr>
            <a:spLocks noGrp="1" noChangeArrowheads="1"/>
          </p:cNvSpPr>
          <p:nvPr>
            <p:ph idx="1"/>
          </p:nvPr>
        </p:nvSpPr>
        <p:spPr bwMode="auto">
          <a:xfrm>
            <a:off x="838201" y="1963881"/>
            <a:ext cx="9893969" cy="293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b="1" dirty="0">
                <a:solidFill>
                  <a:srgbClr val="333333"/>
                </a:solidFill>
                <a:latin typeface="72"/>
              </a:rPr>
              <a:t>Example</a:t>
            </a:r>
            <a:endParaRPr lang="en-US" altLang="en-US" sz="1051" dirty="0"/>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add a new integration flow step to an existing integration flow, increase the micro version, for example, from version </a:t>
            </a:r>
            <a:r>
              <a:rPr lang="en-US" altLang="en-US" sz="1800" dirty="0">
                <a:solidFill>
                  <a:srgbClr val="333333"/>
                </a:solidFill>
                <a:latin typeface="Monaco"/>
              </a:rPr>
              <a:t>1.0.1</a:t>
            </a:r>
            <a:r>
              <a:rPr lang="en-US" altLang="en-US" sz="1800" dirty="0">
                <a:solidFill>
                  <a:srgbClr val="333333"/>
                </a:solidFill>
                <a:latin typeface="72"/>
              </a:rPr>
              <a:t> to </a:t>
            </a:r>
            <a:r>
              <a:rPr lang="en-US" altLang="en-US" sz="1800" dirty="0">
                <a:solidFill>
                  <a:srgbClr val="333333"/>
                </a:solidFill>
                <a:latin typeface="Monaco"/>
              </a:rPr>
              <a:t>1.0.2</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enhance an integration flow with a further integration process or an exception subprocess, increase the minor </a:t>
            </a:r>
            <a:r>
              <a:rPr lang="en-US" altLang="en-US" sz="1800" dirty="0" err="1">
                <a:solidFill>
                  <a:srgbClr val="333333"/>
                </a:solidFill>
                <a:latin typeface="72"/>
              </a:rPr>
              <a:t>version,for</a:t>
            </a:r>
            <a:r>
              <a:rPr lang="en-US" altLang="en-US" sz="1800" dirty="0">
                <a:solidFill>
                  <a:srgbClr val="333333"/>
                </a:solidFill>
                <a:latin typeface="72"/>
              </a:rPr>
              <a:t> example, from version </a:t>
            </a:r>
            <a:r>
              <a:rPr lang="en-US" altLang="en-US" sz="1800" dirty="0">
                <a:solidFill>
                  <a:srgbClr val="333333"/>
                </a:solidFill>
                <a:latin typeface="Monaco"/>
              </a:rPr>
              <a:t>1.0.1</a:t>
            </a:r>
            <a:r>
              <a:rPr lang="en-US" altLang="en-US" sz="1800" dirty="0">
                <a:solidFill>
                  <a:srgbClr val="333333"/>
                </a:solidFill>
                <a:latin typeface="72"/>
              </a:rPr>
              <a:t> to</a:t>
            </a:r>
            <a:r>
              <a:rPr lang="en-US" altLang="en-US" sz="1800" dirty="0">
                <a:solidFill>
                  <a:srgbClr val="333333"/>
                </a:solidFill>
                <a:latin typeface="Monaco"/>
              </a:rPr>
              <a:t> 1.1.0</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updated an existing integration flow within an integration package, increase the micro version of the package.</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added a new integration flow to an integration package, increase the minor version of the package.</a:t>
            </a: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2374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436D-4AD8-4121-965D-9F7455AA3F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ADF0FF-4E9A-4BEA-AE1B-34FA2096B30E}"/>
              </a:ext>
            </a:extLst>
          </p:cNvPr>
          <p:cNvSpPr>
            <a:spLocks noGrp="1"/>
          </p:cNvSpPr>
          <p:nvPr>
            <p:ph idx="1"/>
          </p:nvPr>
        </p:nvSpPr>
        <p:spPr/>
        <p:txBody>
          <a:bodyPr/>
          <a:lstStyle/>
          <a:p>
            <a:r>
              <a:rPr lang="en-US" b="0" i="0" dirty="0">
                <a:solidFill>
                  <a:srgbClr val="333333"/>
                </a:solidFill>
                <a:effectLst/>
                <a:latin typeface="72"/>
              </a:rPr>
              <a:t>By default, you only see the latest version of the artifact in the integration package. However, the older versions of the artifact are available for you in the backend. If you want to switch to a different version of that artifact, you can do that by selecting the version and choosing the </a:t>
            </a:r>
            <a:r>
              <a:rPr lang="en-US" b="0" i="0" dirty="0">
                <a:solidFill>
                  <a:srgbClr val="333333"/>
                </a:solidFill>
                <a:effectLst/>
                <a:latin typeface="SAPiconsV4-1"/>
              </a:rPr>
              <a:t></a:t>
            </a:r>
            <a:r>
              <a:rPr lang="en-US" b="0" i="0" dirty="0">
                <a:solidFill>
                  <a:srgbClr val="333333"/>
                </a:solidFill>
                <a:effectLst/>
                <a:latin typeface="72"/>
              </a:rPr>
              <a:t> icon corresponding to the version. This feature allows you to replace integration content of the current version with the selected version.</a:t>
            </a:r>
            <a:endParaRPr lang="en-IN" dirty="0"/>
          </a:p>
        </p:txBody>
      </p:sp>
    </p:spTree>
    <p:extLst>
      <p:ext uri="{BB962C8B-B14F-4D97-AF65-F5344CB8AC3E}">
        <p14:creationId xmlns:p14="http://schemas.microsoft.com/office/powerpoint/2010/main" val="27461615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55EC-EBDE-4705-AEB8-296D66B5AD5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460DD72-7894-40C0-84A5-D9909442E357}"/>
              </a:ext>
            </a:extLst>
          </p:cNvPr>
          <p:cNvSpPr>
            <a:spLocks noGrp="1"/>
          </p:cNvSpPr>
          <p:nvPr>
            <p:ph idx="1"/>
          </p:nvPr>
        </p:nvSpPr>
        <p:spPr/>
        <p:txBody>
          <a:bodyPr/>
          <a:lstStyle/>
          <a:p>
            <a:r>
              <a:rPr lang="en-US" dirty="0"/>
              <a:t>Example</a:t>
            </a:r>
          </a:p>
          <a:p>
            <a:r>
              <a:rPr lang="en-US" dirty="0"/>
              <a:t>You are currently using the 1.2.0 version of the artifact, but you want to switch to version 1.1.8. You click on the version number 1.2.0, and in the Version History dialog, you choose  icon next to 1.1.8 to replace the integration content of the 1.2.0 version with 1.1.8 version.</a:t>
            </a:r>
          </a:p>
          <a:p>
            <a:r>
              <a:rPr lang="en-US" dirty="0"/>
              <a:t> You can choose More to see comments about each version, if any.</a:t>
            </a:r>
            <a:endParaRPr lang="en-IN" dirty="0"/>
          </a:p>
        </p:txBody>
      </p:sp>
    </p:spTree>
    <p:extLst>
      <p:ext uri="{BB962C8B-B14F-4D97-AF65-F5344CB8AC3E}">
        <p14:creationId xmlns:p14="http://schemas.microsoft.com/office/powerpoint/2010/main" val="188738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0D474-E385-45E0-86CD-60DF2FEE3127}"/>
              </a:ext>
            </a:extLst>
          </p:cNvPr>
          <p:cNvSpPr>
            <a:spLocks noGrp="1"/>
          </p:cNvSpPr>
          <p:nvPr>
            <p:ph type="title"/>
          </p:nvPr>
        </p:nvSpPr>
        <p:spPr>
          <a:xfrm>
            <a:off x="841248" y="548640"/>
            <a:ext cx="3600860" cy="5431536"/>
          </a:xfrm>
        </p:spPr>
        <p:txBody>
          <a:bodyPr>
            <a:normAutofit/>
          </a:bodyPr>
          <a:lstStyle/>
          <a:p>
            <a:endParaRPr lang="en-IN"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20B763-DEC7-4FB3-93C5-A9E019F446EF}"/>
              </a:ext>
            </a:extLst>
          </p:cNvPr>
          <p:cNvSpPr>
            <a:spLocks noGrp="1"/>
          </p:cNvSpPr>
          <p:nvPr>
            <p:ph idx="1"/>
          </p:nvPr>
        </p:nvSpPr>
        <p:spPr>
          <a:xfrm>
            <a:off x="5126418" y="552091"/>
            <a:ext cx="6224335" cy="5431536"/>
          </a:xfrm>
        </p:spPr>
        <p:txBody>
          <a:bodyPr anchor="ctr">
            <a:normAutofit/>
          </a:bodyPr>
          <a:lstStyle/>
          <a:p>
            <a:pPr>
              <a:spcBef>
                <a:spcPts val="1600"/>
              </a:spcBef>
              <a:spcAft>
                <a:spcPts val="1600"/>
              </a:spcAft>
            </a:pPr>
            <a:r>
              <a:rPr lang="en-IN" sz="2000">
                <a:latin typeface="Arial" panose="020B0604020202020204" pitchFamily="34" charset="0"/>
                <a:ea typeface="Times New Roman" panose="02020603050405020304" pitchFamily="18" charset="0"/>
              </a:rPr>
              <a:t>After 365 days, your trial account is automatically deleted. If you want to proactively delete your SAP BTP trial account, you can navigate to the global accounts scope and select the Account Explorer page, then click the </a:t>
            </a:r>
            <a:r>
              <a:rPr lang="en-IN" sz="2000" b="1">
                <a:latin typeface="Arial" panose="020B0604020202020204" pitchFamily="34" charset="0"/>
                <a:ea typeface="Times New Roman" panose="02020603050405020304" pitchFamily="18" charset="0"/>
              </a:rPr>
              <a:t>Delete Trial Account</a:t>
            </a:r>
            <a:r>
              <a:rPr lang="en-IN" sz="2000">
                <a:latin typeface="Arial" panose="020B0604020202020204" pitchFamily="34" charset="0"/>
                <a:ea typeface="Times New Roman" panose="02020603050405020304" pitchFamily="18" charset="0"/>
              </a:rPr>
              <a:t> button.</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continue to use an SAP BTP trial account, you need to register for a new account.</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explore SAP BTP without time limit, create an enterprise account with free tier service plans allowing you to test your scenarios.</a:t>
            </a:r>
            <a:endParaRPr lang="en-IN" sz="2000">
              <a:latin typeface="Times New Roman" panose="02020603050405020304" pitchFamily="18" charset="0"/>
              <a:ea typeface="Times New Roman" panose="02020603050405020304" pitchFamily="18" charset="0"/>
            </a:endParaRPr>
          </a:p>
          <a:p>
            <a:pPr marL="609585">
              <a:spcBef>
                <a:spcPts val="1600"/>
              </a:spcBef>
              <a:spcAft>
                <a:spcPts val="1600"/>
              </a:spcAft>
            </a:pPr>
            <a:r>
              <a:rPr lang="en-IN" sz="2000" b="1">
                <a:latin typeface="Arial" panose="020B0604020202020204" pitchFamily="34" charset="0"/>
                <a:ea typeface="Times New Roman" panose="02020603050405020304" pitchFamily="18" charset="0"/>
                <a:cs typeface="Times New Roman" panose="02020603050405020304" pitchFamily="18" charset="0"/>
              </a:rPr>
              <a:t>Extend your SAP BTP trial account in 30-day intervals.</a:t>
            </a:r>
            <a:endParaRPr lang="en-IN" sz="2000">
              <a:latin typeface="Calibri" panose="020F0502020204030204" pitchFamily="34" charset="0"/>
              <a:ea typeface="Calibri" panose="020F0502020204030204" pitchFamily="34" charset="0"/>
              <a:cs typeface="Times New Roman" panose="02020603050405020304" pitchFamily="18" charset="0"/>
            </a:endParaRPr>
          </a:p>
          <a:p>
            <a:endParaRPr lang="en-IN" sz="2000"/>
          </a:p>
        </p:txBody>
      </p:sp>
    </p:spTree>
    <p:extLst>
      <p:ext uri="{BB962C8B-B14F-4D97-AF65-F5344CB8AC3E}">
        <p14:creationId xmlns:p14="http://schemas.microsoft.com/office/powerpoint/2010/main" val="16287069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9A3-164E-4A36-A6AC-5AD80A10D4B0}"/>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5AB079F-48AB-4A1F-89E6-ADCD38A1082C}"/>
              </a:ext>
            </a:extLst>
          </p:cNvPr>
          <p:cNvSpPr>
            <a:spLocks noGrp="1"/>
          </p:cNvSpPr>
          <p:nvPr>
            <p:ph idx="1"/>
          </p:nvPr>
        </p:nvSpPr>
        <p:spPr/>
        <p:txBody>
          <a:bodyPr/>
          <a:lstStyle/>
          <a:p>
            <a:pPr algn="l">
              <a:buFont typeface="Arial" panose="020B0604020202020204" pitchFamily="34" charset="0"/>
              <a:buChar char="•"/>
            </a:pPr>
            <a:r>
              <a:rPr lang="en-US" b="1" i="0" dirty="0">
                <a:solidFill>
                  <a:srgbClr val="333333"/>
                </a:solidFill>
                <a:effectLst/>
                <a:latin typeface="72"/>
              </a:rPr>
              <a:t>Inbound</a:t>
            </a:r>
            <a:r>
              <a:rPr lang="en-US" b="0" i="0" dirty="0">
                <a:solidFill>
                  <a:srgbClr val="333333"/>
                </a:solidFill>
                <a:effectLst/>
                <a:latin typeface="72"/>
              </a:rPr>
              <a:t> refers to message processing from a remote system (in many cases, located in the customer landscape) to Cloud Integration. Here, the integration platform is the server.</a:t>
            </a:r>
          </a:p>
          <a:p>
            <a:pPr algn="l">
              <a:buFont typeface="Arial" panose="020B0604020202020204" pitchFamily="34" charset="0"/>
              <a:buChar char="•"/>
            </a:pPr>
            <a:r>
              <a:rPr lang="en-US" b="1" i="0" dirty="0">
                <a:solidFill>
                  <a:srgbClr val="333333"/>
                </a:solidFill>
                <a:effectLst/>
                <a:latin typeface="72"/>
              </a:rPr>
              <a:t>Outbound</a:t>
            </a:r>
            <a:r>
              <a:rPr lang="en-US" b="0" i="0" dirty="0">
                <a:solidFill>
                  <a:srgbClr val="333333"/>
                </a:solidFill>
                <a:effectLst/>
                <a:latin typeface="72"/>
              </a:rPr>
              <a:t> refers to message processing from the integration platform to a remote system (where the integration platform is the client).</a:t>
            </a:r>
          </a:p>
          <a:p>
            <a:endParaRPr lang="en-IN" dirty="0"/>
          </a:p>
        </p:txBody>
      </p:sp>
    </p:spTree>
    <p:extLst>
      <p:ext uri="{BB962C8B-B14F-4D97-AF65-F5344CB8AC3E}">
        <p14:creationId xmlns:p14="http://schemas.microsoft.com/office/powerpoint/2010/main" val="28978984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p:txBody>
          <a:bodyPr>
            <a:normAutofit fontScale="90000"/>
          </a:bodyPr>
          <a:lstStyle/>
          <a:p>
            <a:r>
              <a:rPr lang="en-IN" b="0" dirty="0">
                <a:effectLst/>
              </a:rPr>
              <a:t>Smoke Test Scenario</a:t>
            </a:r>
            <a:br>
              <a:rPr lang="en-IN" b="0" dirty="0">
                <a:effectLst/>
              </a:rPr>
            </a:br>
            <a:br>
              <a:rPr lang="en-IN" dirty="0">
                <a:effectLst/>
              </a:rPr>
            </a:br>
            <a:endParaRPr lang="en-IN"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Tree>
    <p:extLst>
      <p:ext uri="{BB962C8B-B14F-4D97-AF65-F5344CB8AC3E}">
        <p14:creationId xmlns:p14="http://schemas.microsoft.com/office/powerpoint/2010/main" val="879150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82A2-E011-442C-9E40-562426F36D1A}"/>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50465" y="3158325"/>
            <a:ext cx="4491070" cy="16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6227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F537-F41A-4728-8310-4B0CB9FC95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p:txBody>
          <a:bodyPr>
            <a:normAutofit lnSpcReduction="100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Tree>
    <p:extLst>
      <p:ext uri="{BB962C8B-B14F-4D97-AF65-F5344CB8AC3E}">
        <p14:creationId xmlns:p14="http://schemas.microsoft.com/office/powerpoint/2010/main" val="11110185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05F8-27F6-492F-BAD8-8FA2A3BF1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Tree>
    <p:extLst>
      <p:ext uri="{BB962C8B-B14F-4D97-AF65-F5344CB8AC3E}">
        <p14:creationId xmlns:p14="http://schemas.microsoft.com/office/powerpoint/2010/main" val="17388551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648930" y="629268"/>
            <a:ext cx="3505495" cy="1622321"/>
          </a:xfrm>
        </p:spPr>
        <p:txBody>
          <a:bodyPr>
            <a:normAutofit/>
          </a:bodyPr>
          <a:lstStyle/>
          <a:p>
            <a:r>
              <a:rPr lang="en-US" sz="2400"/>
              <a:t>Add a Timer Start Event</a:t>
            </a:r>
            <a:br>
              <a:rPr lang="en-US" sz="2400"/>
            </a:br>
            <a:br>
              <a:rPr lang="en-US" sz="2400">
                <a:latin typeface="72"/>
              </a:rPr>
            </a:br>
            <a:endParaRPr lang="en-IN" sz="240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648931" y="2438401"/>
            <a:ext cx="3505495" cy="3785419"/>
          </a:xfrm>
        </p:spPr>
        <p:txBody>
          <a:bodyPr>
            <a:normAutofit/>
          </a:bodyPr>
          <a:lstStyle/>
          <a:p>
            <a:r>
              <a:rPr lang="en-US" sz="2000">
                <a:latin typeface="72"/>
              </a:rPr>
              <a:t>Open the integration flow model (Edit mode), select the Sender shape, and choose</a:t>
            </a:r>
          </a:p>
          <a:p>
            <a:r>
              <a:rPr lang="en-US" sz="2000">
                <a:latin typeface="72"/>
              </a:rPr>
              <a:t> the recycle bin icon (to remove the Sender shape</a:t>
            </a:r>
            <a:endParaRPr lang="en-IN" sz="20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538813"/>
            <a:ext cx="6019331" cy="377712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011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46E-EDB5-4727-A92F-F586641372E7}"/>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590721" y="2330506"/>
            <a:ext cx="4559425" cy="3979585"/>
          </a:xfrm>
        </p:spPr>
        <p:txBody>
          <a:bodyPr anchor="ctr">
            <a:normAutofit/>
          </a:bodyPr>
          <a:lstStyle/>
          <a:p>
            <a:pPr>
              <a:buFont typeface="+mj-lt"/>
              <a:buAutoNum type="arabicPeriod"/>
            </a:pPr>
            <a:r>
              <a:rPr lang="en-US" sz="2000">
                <a:latin typeface="72"/>
              </a:rPr>
              <a:t>In the same way, remove the Start event.</a:t>
            </a:r>
          </a:p>
          <a:p>
            <a:pPr>
              <a:buFont typeface="+mj-lt"/>
              <a:buAutoNum type="arabicPeriod"/>
            </a:pPr>
            <a:r>
              <a:rPr lang="en-US" sz="2000">
                <a:latin typeface="72"/>
              </a:rPr>
              <a:t>In the palette, select the </a:t>
            </a:r>
            <a:r>
              <a:rPr lang="en-US" sz="2000" b="1">
                <a:latin typeface="72"/>
              </a:rPr>
              <a:t>Events</a:t>
            </a:r>
            <a:r>
              <a:rPr lang="en-US" sz="2000">
                <a:latin typeface="72"/>
              </a:rPr>
              <a:t> entry, and then select the Timer shape.</a:t>
            </a:r>
          </a:p>
          <a:p>
            <a:br>
              <a:rPr lang="en-US" sz="2000"/>
            </a:br>
            <a:endParaRPr lang="en-IN" sz="200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270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80314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Place the Timer shape in the Integration Process shape (at the point where the Start event was previously located).</a:t>
            </a:r>
          </a:p>
          <a:p>
            <a:pPr>
              <a:buFont typeface="+mj-lt"/>
              <a:buAutoNum type="arabicPeriod"/>
            </a:pPr>
            <a:r>
              <a:rPr lang="en-US" sz="2000">
                <a:latin typeface="72"/>
              </a:rPr>
              <a:t>In the properties section of the Timer event (displayed below the integration flow model when the Timer event is selected in the model), go to the </a:t>
            </a:r>
            <a:r>
              <a:rPr lang="en-US" sz="2000" b="1">
                <a:latin typeface="72"/>
              </a:rPr>
              <a:t>Scheduler</a:t>
            </a:r>
            <a:r>
              <a:rPr lang="en-US" sz="2000">
                <a:latin typeface="72"/>
              </a:rPr>
              <a:t> tab.</a:t>
            </a:r>
          </a:p>
          <a:p>
            <a:endParaRPr lang="en-IN" sz="200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6290" y="807593"/>
            <a:ext cx="5978479"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360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BA9A-4109-4CC6-851F-60FF06905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Tree>
    <p:extLst>
      <p:ext uri="{BB962C8B-B14F-4D97-AF65-F5344CB8AC3E}">
        <p14:creationId xmlns:p14="http://schemas.microsoft.com/office/powerpoint/2010/main" val="71662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3391F-BD3A-4C22-A4FA-6A4BF627701F}"/>
              </a:ext>
            </a:extLst>
          </p:cNvPr>
          <p:cNvSpPr>
            <a:spLocks noGrp="1"/>
          </p:cNvSpPr>
          <p:nvPr>
            <p:ph type="title"/>
          </p:nvPr>
        </p:nvSpPr>
        <p:spPr>
          <a:xfrm>
            <a:off x="635000" y="640823"/>
            <a:ext cx="3418659" cy="5583148"/>
          </a:xfrm>
        </p:spPr>
        <p:txBody>
          <a:bodyPr anchor="ctr">
            <a:normAutofit/>
          </a:bodyPr>
          <a:lstStyle/>
          <a:p>
            <a:r>
              <a:rPr lang="en-IN" sz="3800" b="1">
                <a:latin typeface="Arial" panose="020B0604020202020204" pitchFamily="34" charset="0"/>
                <a:ea typeface="Times New Roman" panose="02020603050405020304" pitchFamily="18" charset="0"/>
                <a:cs typeface="Times New Roman" panose="02020603050405020304" pitchFamily="18" charset="0"/>
              </a:rPr>
              <a:t>Subaccounts</a:t>
            </a:r>
            <a:br>
              <a:rPr lang="en-IN" sz="3800" b="1">
                <a:latin typeface="Calibri Light" panose="020F0302020204030204" pitchFamily="34" charset="0"/>
                <a:ea typeface="Times New Roman" panose="02020603050405020304" pitchFamily="18" charset="0"/>
                <a:cs typeface="Times New Roman" panose="02020603050405020304" pitchFamily="18" charset="0"/>
              </a:rPr>
            </a:br>
            <a:endParaRPr lang="en-IN"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9E61D6-F196-5D5A-380B-0C797F9B93C1}"/>
              </a:ext>
            </a:extLst>
          </p:cNvPr>
          <p:cNvGraphicFramePr>
            <a:graphicFrameLocks noGrp="1"/>
          </p:cNvGraphicFramePr>
          <p:nvPr>
            <p:ph idx="1"/>
            <p:extLst>
              <p:ext uri="{D42A27DB-BD31-4B8C-83A1-F6EECF244321}">
                <p14:modId xmlns:p14="http://schemas.microsoft.com/office/powerpoint/2010/main" val="140745691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4744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793661" y="386931"/>
            <a:ext cx="10066123" cy="1298448"/>
          </a:xfrm>
        </p:spPr>
        <p:txBody>
          <a:bodyPr anchor="b">
            <a:normAutofit/>
          </a:bodyPr>
          <a:lstStyle/>
          <a:p>
            <a:r>
              <a:rPr lang="en-US" sz="3400">
                <a:latin typeface="72"/>
              </a:rPr>
              <a:t>Create a Content Modifier to Define the Message Body</a:t>
            </a:r>
            <a:br>
              <a:rPr lang="en-US" sz="3400">
                <a:latin typeface="72"/>
              </a:rPr>
            </a:br>
            <a:endParaRPr lang="en-IN" sz="340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793661" y="2599509"/>
            <a:ext cx="4530899" cy="3639451"/>
          </a:xfrm>
        </p:spPr>
        <p:txBody>
          <a:bodyPr anchor="ctr">
            <a:normAutofit/>
          </a:bodyPr>
          <a:lstStyle/>
          <a:p>
            <a:r>
              <a:rPr lang="en-IN" sz="2000"/>
              <a:t>A</a:t>
            </a:r>
            <a:r>
              <a:rPr lang="en-US" sz="2000">
                <a:latin typeface="72"/>
              </a:rPr>
              <a:t>dd a Content Modifier step to create the message body.</a:t>
            </a:r>
          </a:p>
          <a:p>
            <a:r>
              <a:rPr lang="en-US" sz="2000">
                <a:latin typeface="72"/>
              </a:rPr>
              <a:t>As the integration flow has no sender, we use a Content Modifier to create a message from scratch.</a:t>
            </a:r>
          </a:p>
          <a:p>
            <a:pPr>
              <a:buFont typeface="+mj-lt"/>
              <a:buAutoNum type="arabicPeriod"/>
            </a:pPr>
            <a:r>
              <a:rPr lang="en-US" sz="2000">
                <a:latin typeface="72"/>
              </a:rPr>
              <a:t>To add a Content Modifier, go to the palette, choose the </a:t>
            </a:r>
            <a:r>
              <a:rPr lang="en-US" sz="2000" b="1">
                <a:latin typeface="72"/>
              </a:rPr>
              <a:t>Message Transformers</a:t>
            </a:r>
            <a:r>
              <a:rPr lang="en-US" sz="2000">
                <a:latin typeface="72"/>
              </a:rPr>
              <a:t> icon, and select the </a:t>
            </a:r>
            <a:r>
              <a:rPr lang="en-US" sz="2000" b="1">
                <a:latin typeface="72"/>
              </a:rPr>
              <a:t>Content Modifier</a:t>
            </a:r>
            <a:r>
              <a:rPr lang="en-US" sz="2000">
                <a:latin typeface="72"/>
              </a:rPr>
              <a:t> icon.</a:t>
            </a:r>
          </a:p>
          <a:p>
            <a:br>
              <a:rPr lang="en-US" sz="2000"/>
            </a:br>
            <a:endParaRPr lang="en-IN" sz="200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761" y="2484255"/>
            <a:ext cx="4417823"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5112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EC06-5267-40C0-9B5B-4670D5EB0E4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793661" y="2599509"/>
            <a:ext cx="4530899" cy="3639451"/>
          </a:xfrm>
        </p:spPr>
        <p:txBody>
          <a:bodyPr anchor="ctr">
            <a:normAutofit/>
          </a:bodyPr>
          <a:lstStyle/>
          <a:p>
            <a:r>
              <a:rPr lang="en-US" sz="2000">
                <a:latin typeface="72"/>
              </a:rPr>
              <a:t>Place the Content Modifier in the model after the Timer Start event.</a:t>
            </a:r>
            <a:br>
              <a:rPr lang="en-US" sz="2000"/>
            </a:br>
            <a:endParaRPr lang="en-IN" sz="200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56387"/>
            <a:ext cx="5150277" cy="196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196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66A6-D0C0-4754-8BEC-E7B8B4503E9C}"/>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793661" y="2599509"/>
            <a:ext cx="4530899" cy="3639451"/>
          </a:xfrm>
        </p:spPr>
        <p:txBody>
          <a:bodyPr anchor="ctr">
            <a:normAutofit/>
          </a:bodyPr>
          <a:lstStyle/>
          <a:p>
            <a:r>
              <a:rPr lang="en-IN" sz="2000"/>
              <a:t> </a:t>
            </a:r>
            <a:r>
              <a:rPr lang="en-US" sz="2000"/>
              <a:t>In the Content Modifier properties section, go to the Message Body tab and enter the following string sequence in the entry field:</a:t>
            </a:r>
          </a:p>
          <a:p>
            <a:endParaRPr lang="en-US" sz="2000"/>
          </a:p>
          <a:p>
            <a:r>
              <a:rPr lang="en-US" sz="2000"/>
              <a:t>Hello World!</a:t>
            </a:r>
          </a:p>
          <a:p>
            <a:endParaRPr lang="en-IN" sz="200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478706"/>
            <a:ext cx="5150277" cy="172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049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2560-1BB9-408F-9D90-CBD2E19DB1B4}"/>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This simulates the inbound XML message.</a:t>
            </a:r>
          </a:p>
          <a:p>
            <a:pPr>
              <a:buFont typeface="+mj-lt"/>
              <a:buAutoNum type="arabicPeriod"/>
            </a:pPr>
            <a:r>
              <a:rPr lang="en-US" sz="2000">
                <a:latin typeface="72"/>
              </a:rPr>
              <a:t>Connect the Timer event with the Content Modifier. To do this, select the Timer event.</a:t>
            </a:r>
          </a:p>
          <a:p>
            <a:endParaRPr lang="en-IN" sz="200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63679"/>
            <a:ext cx="5150277" cy="275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70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03EB-0910-43BE-9A68-E6F1D6A14FFE}"/>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793661" y="2599509"/>
            <a:ext cx="4530899" cy="3639451"/>
          </a:xfrm>
        </p:spPr>
        <p:txBody>
          <a:bodyPr anchor="ctr">
            <a:normAutofit/>
          </a:bodyPr>
          <a:lstStyle/>
          <a:p>
            <a:r>
              <a:rPr lang="en-US" sz="2000">
                <a:latin typeface="72"/>
              </a:rPr>
              <a:t>Click the arrow icon, and drag and drop the cursor to the Content Modifier.</a:t>
            </a:r>
            <a:br>
              <a:rPr lang="en-US" sz="2000"/>
            </a:br>
            <a:endParaRPr lang="en-IN" sz="200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0673"/>
            <a:ext cx="5150277" cy="296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625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p:txBody>
          <a:bodyPr>
            <a:normAutofit/>
          </a:bodyPr>
          <a:lstStyle/>
          <a:p>
            <a:r>
              <a:rPr lang="en-US" b="0" i="0" dirty="0">
                <a:solidFill>
                  <a:srgbClr val="333333"/>
                </a:solidFill>
                <a:effectLst/>
                <a:latin typeface="72"/>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Tree>
    <p:extLst>
      <p:ext uri="{BB962C8B-B14F-4D97-AF65-F5344CB8AC3E}">
        <p14:creationId xmlns:p14="http://schemas.microsoft.com/office/powerpoint/2010/main" val="10908945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70C-556A-40E7-BBAB-4824FAEA1DC9}"/>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21510" name="Content Placeholder 21509">
            <a:extLst>
              <a:ext uri="{FF2B5EF4-FFF2-40B4-BE49-F238E27FC236}">
                <a16:creationId xmlns:a16="http://schemas.microsoft.com/office/drawing/2014/main" id="{F28B37B8-7077-69CD-C3A7-A54D58958EBB}"/>
              </a:ext>
            </a:extLst>
          </p:cNvPr>
          <p:cNvSpPr>
            <a:spLocks noGrp="1"/>
          </p:cNvSpPr>
          <p:nvPr>
            <p:ph idx="1"/>
          </p:nvPr>
        </p:nvSpPr>
        <p:spPr>
          <a:xfrm>
            <a:off x="590721" y="2330506"/>
            <a:ext cx="4559425" cy="3979585"/>
          </a:xfrm>
        </p:spPr>
        <p:txBody>
          <a:bodyPr anchor="ctr">
            <a:normAutofit/>
          </a:bodyPr>
          <a:lstStyle/>
          <a:p>
            <a:endParaRPr lang="en-US" sz="2000"/>
          </a:p>
        </p:txBody>
      </p:sp>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627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51AB-AF62-4F22-9265-A5E6569727AE}"/>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590721" y="2330506"/>
            <a:ext cx="4559425" cy="3979585"/>
          </a:xfrm>
        </p:spPr>
        <p:txBody>
          <a:bodyPr anchor="ctr">
            <a:normAutofit/>
          </a:bodyPr>
          <a:lstStyle/>
          <a:p>
            <a:r>
              <a:rPr lang="en-US" sz="2000">
                <a:latin typeface="72"/>
              </a:rPr>
              <a:t>In the </a:t>
            </a:r>
            <a:r>
              <a:rPr lang="en-US" sz="2000" b="1">
                <a:latin typeface="72"/>
              </a:rPr>
              <a:t>Script</a:t>
            </a:r>
            <a:r>
              <a:rPr lang="en-US" sz="2000">
                <a:latin typeface="72"/>
              </a:rPr>
              <a:t> submenu, select </a:t>
            </a:r>
            <a:r>
              <a:rPr lang="en-US" sz="2000" b="1">
                <a:latin typeface="72"/>
              </a:rPr>
              <a:t>Groovy Script</a:t>
            </a:r>
            <a:r>
              <a:rPr lang="en-US" sz="2000">
                <a:latin typeface="72"/>
              </a:rPr>
              <a:t>.</a:t>
            </a:r>
            <a:br>
              <a:rPr lang="en-US" sz="2000"/>
            </a:br>
            <a:endParaRPr lang="en-IN" sz="200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474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8B75-D54C-4E80-90BE-6FE5EA5CEAC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Content Modifier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75701"/>
            <a:ext cx="5150277" cy="193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41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A229-D6ED-4EC2-A070-55A2C08D7352}"/>
              </a:ext>
            </a:extLst>
          </p:cNvPr>
          <p:cNvSpPr>
            <a:spLocks noGrp="1"/>
          </p:cNvSpPr>
          <p:nvPr>
            <p:ph type="title"/>
          </p:nvPr>
        </p:nvSpPr>
        <p:spPr>
          <a:xfrm>
            <a:off x="648930" y="629268"/>
            <a:ext cx="3505495" cy="1622321"/>
          </a:xfrm>
        </p:spPr>
        <p:txBody>
          <a:bodyPr>
            <a:normAutofit/>
          </a:bodyPr>
          <a:lstStyle/>
          <a:p>
            <a:endParaRPr lang="en-IN" dirty="0"/>
          </a:p>
        </p:txBody>
      </p:sp>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endParaRPr lang="en-IN" sz="20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81772"/>
            <a:ext cx="6019331" cy="349121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1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Subaccounts">
            <a:extLst>
              <a:ext uri="{FF2B5EF4-FFF2-40B4-BE49-F238E27FC236}">
                <a16:creationId xmlns:a16="http://schemas.microsoft.com/office/drawing/2014/main" id="{11D2509F-34DB-44D1-8C17-39622780C2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962163" y="963086"/>
            <a:ext cx="7746709" cy="4890253"/>
          </a:xfrm>
          <a:prstGeom prst="rect">
            <a:avLst/>
          </a:prstGeom>
          <a:noFill/>
        </p:spPr>
      </p:pic>
    </p:spTree>
    <p:extLst>
      <p:ext uri="{BB962C8B-B14F-4D97-AF65-F5344CB8AC3E}">
        <p14:creationId xmlns:p14="http://schemas.microsoft.com/office/powerpoint/2010/main" val="11353283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0B5-1C1A-4EA4-BBFF-5F58038AA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p:txBody>
          <a:bodyPr>
            <a:normAutofit fontScale="550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1516580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9F3-288A-4F5C-B597-B5793DEB4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Tree>
    <p:extLst>
      <p:ext uri="{BB962C8B-B14F-4D97-AF65-F5344CB8AC3E}">
        <p14:creationId xmlns:p14="http://schemas.microsoft.com/office/powerpoint/2010/main" val="1819439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75CD-F2CE-4C34-92C0-CEDBEB61BDB9}"/>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648931" y="2438401"/>
            <a:ext cx="3505495" cy="3785419"/>
          </a:xfrm>
        </p:spPr>
        <p:txBody>
          <a:bodyPr>
            <a:normAutofit/>
          </a:bodyPr>
          <a:lstStyle/>
          <a:p>
            <a:r>
              <a:rPr lang="en-US" sz="2000">
                <a:latin typeface="72"/>
              </a:rPr>
              <a:t>Save and deploy the integration flow on the tenant to process it.</a:t>
            </a:r>
          </a:p>
          <a:p>
            <a:pPr>
              <a:buFont typeface="+mj-lt"/>
              <a:buAutoNum type="arabicPeriod"/>
            </a:pPr>
            <a:r>
              <a:rPr lang="en-US" sz="2000">
                <a:latin typeface="72"/>
              </a:rPr>
              <a:t>When you've finished modeling the integration flow, select </a:t>
            </a:r>
            <a:r>
              <a:rPr lang="en-US" sz="2000" b="1">
                <a:latin typeface="72"/>
              </a:rPr>
              <a:t>Save</a:t>
            </a:r>
            <a:r>
              <a:rPr lang="en-US" sz="2000">
                <a:latin typeface="72"/>
              </a:rPr>
              <a:t>.</a:t>
            </a:r>
          </a:p>
          <a:p>
            <a:endParaRPr lang="en-IN" sz="20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990976"/>
            <a:ext cx="6019331" cy="87280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9911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7C3-4B32-4450-A1B0-92000170E7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p:txBody>
          <a:bodyPr>
            <a:normAutofit/>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Tree>
    <p:extLst>
      <p:ext uri="{BB962C8B-B14F-4D97-AF65-F5344CB8AC3E}">
        <p14:creationId xmlns:p14="http://schemas.microsoft.com/office/powerpoint/2010/main" val="34447266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9A71-116D-4CA2-B1B3-24AEDC83E3D5}"/>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 </a:t>
            </a:r>
            <a:r>
              <a:rPr lang="en-US" sz="2000" b="1">
                <a:latin typeface="72"/>
              </a:rPr>
              <a:t>Operations</a:t>
            </a:r>
            <a:r>
              <a:rPr lang="en-US" sz="2000">
                <a:latin typeface="72"/>
              </a:rPr>
              <a:t> view to check the status of the deployment.</a:t>
            </a:r>
          </a:p>
          <a:p>
            <a:pPr>
              <a:buFont typeface="+mj-lt"/>
              <a:buAutoNum type="arabicPeriod"/>
            </a:pPr>
            <a:r>
              <a:rPr lang="en-US" sz="2000">
                <a:latin typeface="72"/>
              </a:rPr>
              <a:t>Select a tile in the section </a:t>
            </a:r>
            <a:r>
              <a:rPr lang="en-US" sz="2000" b="1">
                <a:latin typeface="72"/>
              </a:rPr>
              <a:t>Manage Integration Content</a:t>
            </a:r>
            <a:r>
              <a:rPr lang="en-US" sz="2000">
                <a:latin typeface="72"/>
              </a:rPr>
              <a:t>.</a:t>
            </a:r>
          </a:p>
          <a:p>
            <a:endParaRPr lang="en-IN" sz="20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5035" y="807593"/>
            <a:ext cx="5280987"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26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6D91-B992-41F3-9452-844F8E573F94}"/>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648931" y="2438401"/>
            <a:ext cx="3505495" cy="3785419"/>
          </a:xfrm>
        </p:spPr>
        <p:txBody>
          <a:bodyPr>
            <a:normAutofit/>
          </a:bodyPr>
          <a:lstStyle/>
          <a:p>
            <a:r>
              <a:rPr lang="en-US" sz="2000">
                <a:latin typeface="72"/>
              </a:rPr>
              <a:t>You can check the deployment status of your integration flow.</a:t>
            </a:r>
            <a:br>
              <a:rPr lang="en-US" sz="2000"/>
            </a:br>
            <a:r>
              <a:rPr lang="en-US" sz="2000">
                <a:latin typeface="72"/>
              </a:rPr>
              <a:t>You can check the deployment status of your integration flow.</a:t>
            </a:r>
            <a:br>
              <a:rPr lang="en-US" sz="2000"/>
            </a:br>
            <a:endParaRPr lang="en-IN" sz="200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36627"/>
            <a:ext cx="6019331" cy="35815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78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251-8D8E-445C-9DDE-F9DA964663F0}"/>
              </a:ext>
            </a:extLst>
          </p:cNvPr>
          <p:cNvSpPr>
            <a:spLocks noGrp="1"/>
          </p:cNvSpPr>
          <p:nvPr>
            <p:ph type="title"/>
          </p:nvPr>
        </p:nvSpPr>
        <p:spPr>
          <a:xfrm>
            <a:off x="648930" y="629268"/>
            <a:ext cx="3505495" cy="1622321"/>
          </a:xfrm>
        </p:spPr>
        <p:txBody>
          <a:bodyPr>
            <a:normAutofit/>
          </a:bodyPr>
          <a:lstStyle/>
          <a:p>
            <a:endParaRPr lang="en-IN"/>
          </a:p>
        </p:txBody>
      </p:sp>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648931" y="2438401"/>
            <a:ext cx="3505495"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None/>
            </a:pPr>
            <a:r>
              <a:rPr lang="en-US" altLang="en-US" sz="2000">
                <a:latin typeface="72"/>
              </a:rPr>
              <a:t>It changes from </a:t>
            </a:r>
            <a:r>
              <a:rPr lang="en-US" altLang="en-US" sz="2000">
                <a:latin typeface="Monaco"/>
              </a:rPr>
              <a:t>Starting</a:t>
            </a:r>
            <a:r>
              <a:rPr lang="en-US" altLang="en-US" sz="2000">
                <a:latin typeface="72"/>
              </a:rPr>
              <a:t> to </a:t>
            </a:r>
            <a:r>
              <a:rPr lang="en-US" altLang="en-US" sz="2000">
                <a:latin typeface="Monaco"/>
              </a:rPr>
              <a:t>Started</a:t>
            </a:r>
            <a:r>
              <a:rPr lang="en-US" altLang="en-US" sz="2000">
                <a:latin typeface="72"/>
              </a:rPr>
              <a:t>.</a:t>
            </a:r>
            <a:br>
              <a:rPr lang="en-US" altLang="en-US" sz="2000"/>
            </a:br>
            <a:endParaRPr lang="en-US" altLang="en-US" sz="20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449236"/>
            <a:ext cx="6019331" cy="195628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64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D84-5D9F-404C-81A7-0874A35BC876}"/>
              </a:ext>
            </a:extLst>
          </p:cNvPr>
          <p:cNvSpPr>
            <a:spLocks noGrp="1"/>
          </p:cNvSpPr>
          <p:nvPr>
            <p:ph type="title"/>
          </p:nvPr>
        </p:nvSpPr>
        <p:spPr/>
        <p:txBody>
          <a:bodyPr/>
          <a:lstStyle/>
          <a:p>
            <a:endParaRPr lang="en-IN"/>
          </a:p>
        </p:txBody>
      </p:sp>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838202" y="1913057"/>
            <a:ext cx="7786036" cy="215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200" dirty="0">
                <a:solidFill>
                  <a:srgbClr val="333333"/>
                </a:solidFill>
                <a:latin typeface="72"/>
              </a:rPr>
              <a:t>When the integration flow has been deployed successfully, the message is processed without any further trigger (based on the settings of the timer).</a:t>
            </a:r>
            <a:endParaRPr lang="en-US" altLang="en-US" sz="800" dirty="0"/>
          </a:p>
          <a:p>
            <a:pPr marL="0" indent="0" eaLnBrk="0" fontAlgn="base" hangingPunct="0">
              <a:lnSpc>
                <a:spcPct val="100000"/>
              </a:lnSpc>
              <a:spcBef>
                <a:spcPct val="0"/>
              </a:spcBef>
              <a:spcAft>
                <a:spcPct val="0"/>
              </a:spcAft>
              <a:buFontTx/>
              <a:buAutoNum type="arabicPeriod"/>
            </a:pPr>
            <a:r>
              <a:rPr lang="en-US" altLang="en-US" sz="1200" dirty="0">
                <a:solidFill>
                  <a:srgbClr val="333333"/>
                </a:solidFill>
                <a:latin typeface="72"/>
              </a:rPr>
              <a:t>Go to the Operations view and select a tile under </a:t>
            </a:r>
            <a:r>
              <a:rPr lang="en-US" altLang="en-US" sz="1200" b="1" dirty="0">
                <a:solidFill>
                  <a:srgbClr val="333333"/>
                </a:solidFill>
                <a:latin typeface="72"/>
              </a:rPr>
              <a:t>Monitor Message Processing</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If your integration flow has been processed successfully, the status </a:t>
            </a:r>
            <a:r>
              <a:rPr lang="en-US" altLang="en-US" sz="1200" b="1" dirty="0">
                <a:solidFill>
                  <a:srgbClr val="333333"/>
                </a:solidFill>
                <a:latin typeface="72"/>
              </a:rPr>
              <a:t>Completed</a:t>
            </a:r>
            <a:r>
              <a:rPr lang="en-US" altLang="en-US" sz="12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12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1200" dirty="0">
                <a:solidFill>
                  <a:srgbClr val="333333"/>
                </a:solidFill>
                <a:latin typeface="72"/>
              </a:rPr>
              <a:t>Under </a:t>
            </a:r>
            <a:r>
              <a:rPr lang="en-US" altLang="en-US" sz="1200" b="1" dirty="0">
                <a:solidFill>
                  <a:srgbClr val="333333"/>
                </a:solidFill>
                <a:latin typeface="72"/>
              </a:rPr>
              <a:t>Attachments</a:t>
            </a:r>
            <a:r>
              <a:rPr lang="en-US" altLang="en-US" sz="1200" dirty="0">
                <a:solidFill>
                  <a:srgbClr val="333333"/>
                </a:solidFill>
                <a:latin typeface="72"/>
              </a:rPr>
              <a:t>, click </a:t>
            </a:r>
            <a:r>
              <a:rPr lang="en-US" altLang="en-US" sz="1200" b="1" dirty="0">
                <a:solidFill>
                  <a:srgbClr val="333333"/>
                </a:solidFill>
                <a:latin typeface="72"/>
              </a:rPr>
              <a:t>Log current Payload</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1200" dirty="0">
                <a:solidFill>
                  <a:srgbClr val="333333"/>
                </a:solidFill>
                <a:latin typeface="Monaco"/>
              </a:rPr>
              <a:t>Hello World!</a:t>
            </a:r>
            <a:endParaRPr lang="en-US" altLang="en-US" sz="12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275" y="3542148"/>
            <a:ext cx="57150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20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p:txBody>
          <a:bodyPr>
            <a:normAutofit fontScale="90000"/>
          </a:bodyPr>
          <a:lstStyle/>
          <a:p>
            <a:r>
              <a:rPr lang="en-US" b="0" dirty="0">
                <a:effectLst/>
              </a:rPr>
              <a:t>Smoke Test Scenario with External Data Source</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Tree>
    <p:extLst>
      <p:ext uri="{BB962C8B-B14F-4D97-AF65-F5344CB8AC3E}">
        <p14:creationId xmlns:p14="http://schemas.microsoft.com/office/powerpoint/2010/main" val="27687021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0670-05C0-4894-96D8-A59F6E0C204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648931" y="2438401"/>
            <a:ext cx="3505495" cy="3785419"/>
          </a:xfrm>
        </p:spPr>
        <p:txBody>
          <a:bodyPr>
            <a:normAutofit/>
          </a:bodyPr>
          <a:lstStyle/>
          <a:p>
            <a:r>
              <a:rPr lang="en-US" sz="2000">
                <a:latin typeface="72"/>
              </a:rPr>
              <a:t>In the course of this exercise, you develop the following integration flow.</a:t>
            </a:r>
          </a:p>
          <a:p>
            <a:br>
              <a:rPr lang="en-US" sz="2000"/>
            </a:br>
            <a:endParaRPr lang="en-IN" sz="2000"/>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27883"/>
            <a:ext cx="6019331" cy="279898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91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61CD-D2C5-415B-AFB0-0B967ED465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4557BC-1D50-460D-A3C3-52251CA5FB1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538046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5066-2960-40FA-89B8-87C5AB8B1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Tree>
    <p:extLst>
      <p:ext uri="{BB962C8B-B14F-4D97-AF65-F5344CB8AC3E}">
        <p14:creationId xmlns:p14="http://schemas.microsoft.com/office/powerpoint/2010/main" val="31925143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838200" y="2349212"/>
            <a:ext cx="11445240" cy="33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This is how the integration flow will process the message at runtime:</a:t>
            </a:r>
            <a:endParaRPr lang="en-US" altLang="en-US" sz="800"/>
          </a:p>
          <a:p>
            <a:pPr marL="0" indent="0">
              <a:lnSpc>
                <a:spcPct val="100000"/>
              </a:lnSpc>
              <a:buFontTx/>
              <a:buAutoNum type="arabicPeriod"/>
            </a:pPr>
            <a:r>
              <a:rPr lang="en-US" altLang="en-US" sz="12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1200">
                <a:solidFill>
                  <a:srgbClr val="333333"/>
                </a:solidFill>
                <a:latin typeface="72"/>
              </a:rPr>
              <a:t>The first Content Modifier step creates a message with only one element, a </a:t>
            </a:r>
            <a:r>
              <a:rPr lang="en-US" altLang="en-US" sz="1200">
                <a:solidFill>
                  <a:srgbClr val="333333"/>
                </a:solidFill>
                <a:latin typeface="Monaco"/>
              </a:rPr>
              <a:t>productIdentifier</a:t>
            </a:r>
            <a:r>
              <a:rPr lang="en-US" altLang="en-US" sz="1200">
                <a:solidFill>
                  <a:srgbClr val="333333"/>
                </a:solidFill>
                <a:latin typeface="72"/>
              </a:rPr>
              <a:t> (to identify a product from the product catalog).</a:t>
            </a:r>
          </a:p>
          <a:p>
            <a:pPr marL="0" indent="0">
              <a:lnSpc>
                <a:spcPct val="100000"/>
              </a:lnSpc>
              <a:buNone/>
            </a:pPr>
            <a:r>
              <a:rPr lang="en-US" altLang="en-US" sz="1200">
                <a:solidFill>
                  <a:srgbClr val="333333"/>
                </a:solidFill>
                <a:latin typeface="72"/>
              </a:rPr>
              <a:t>The actual value of the </a:t>
            </a:r>
            <a:r>
              <a:rPr lang="en-US" altLang="en-US" sz="1200">
                <a:solidFill>
                  <a:srgbClr val="333333"/>
                </a:solidFill>
                <a:latin typeface="Monaco"/>
              </a:rPr>
              <a:t>productIdentifier</a:t>
            </a:r>
            <a:r>
              <a:rPr lang="en-US" altLang="en-US" sz="1200">
                <a:solidFill>
                  <a:srgbClr val="333333"/>
                </a:solidFill>
                <a:latin typeface="72"/>
              </a:rPr>
              <a:t> is </a:t>
            </a:r>
            <a:r>
              <a:rPr lang="en-US" altLang="en-US" sz="1200" i="1">
                <a:solidFill>
                  <a:srgbClr val="333333"/>
                </a:solidFill>
                <a:latin typeface="72"/>
              </a:rPr>
              <a:t>hard-coded</a:t>
            </a:r>
            <a:r>
              <a:rPr lang="en-US" altLang="en-US" sz="12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1200">
                <a:solidFill>
                  <a:srgbClr val="333333"/>
                </a:solidFill>
                <a:latin typeface="72"/>
              </a:rPr>
              <a:t>The second Content Modifier creates a message header (which we also call </a:t>
            </a:r>
            <a:r>
              <a:rPr lang="en-US" altLang="en-US" sz="1200">
                <a:solidFill>
                  <a:srgbClr val="333333"/>
                </a:solidFill>
                <a:latin typeface="Monaco"/>
              </a:rPr>
              <a:t>productIdentifier</a:t>
            </a:r>
            <a:r>
              <a:rPr lang="en-US" altLang="en-US" sz="1200">
                <a:solidFill>
                  <a:srgbClr val="333333"/>
                </a:solidFill>
                <a:latin typeface="72"/>
              </a:rPr>
              <a:t>) and writes the actual value of the </a:t>
            </a:r>
            <a:r>
              <a:rPr lang="en-US" altLang="en-US" sz="1200">
                <a:solidFill>
                  <a:srgbClr val="333333"/>
                </a:solidFill>
                <a:latin typeface="Monaco"/>
              </a:rPr>
              <a:t>productIdentifier</a:t>
            </a:r>
            <a:r>
              <a:rPr lang="en-US" altLang="en-US" sz="1200">
                <a:solidFill>
                  <a:srgbClr val="333333"/>
                </a:solidFill>
                <a:latin typeface="72"/>
              </a:rPr>
              <a:t> element into it. This header will be used in the subsequent step.</a:t>
            </a:r>
          </a:p>
          <a:p>
            <a:pPr marL="0" indent="0">
              <a:lnSpc>
                <a:spcPct val="100000"/>
              </a:lnSpc>
              <a:buFontTx/>
              <a:buAutoNum type="arabicPeriod" startAt="4"/>
            </a:pPr>
            <a:r>
              <a:rPr lang="en-US" altLang="en-US" sz="12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1200">
                <a:solidFill>
                  <a:srgbClr val="333333"/>
                </a:solidFill>
                <a:latin typeface="72"/>
              </a:rPr>
              <a:t>The external data source is represented by the lower </a:t>
            </a:r>
            <a:r>
              <a:rPr lang="en-US" altLang="en-US" sz="1200">
                <a:solidFill>
                  <a:srgbClr val="333333"/>
                </a:solidFill>
                <a:latin typeface="Monaco"/>
              </a:rPr>
              <a:t>WebShop</a:t>
            </a:r>
            <a:r>
              <a:rPr lang="en-US" altLang="en-US" sz="1200">
                <a:solidFill>
                  <a:srgbClr val="333333"/>
                </a:solidFill>
                <a:latin typeface="72"/>
              </a:rPr>
              <a:t> shape.</a:t>
            </a:r>
          </a:p>
          <a:p>
            <a:pPr marL="0" indent="0">
              <a:lnSpc>
                <a:spcPct val="100000"/>
              </a:lnSpc>
              <a:buNone/>
            </a:pPr>
            <a:r>
              <a:rPr lang="en-US" altLang="en-US" sz="12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12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12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12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1200">
                <a:solidFill>
                  <a:srgbClr val="333333"/>
                </a:solidFill>
                <a:latin typeface="72"/>
              </a:rPr>
              <a:t>You can then run the integration flow and monitor message processing as described under:</a:t>
            </a:r>
            <a:endParaRPr lang="en-US" altLang="en-US" sz="1800"/>
          </a:p>
        </p:txBody>
      </p:sp>
    </p:spTree>
    <p:extLst>
      <p:ext uri="{BB962C8B-B14F-4D97-AF65-F5344CB8AC3E}">
        <p14:creationId xmlns:p14="http://schemas.microsoft.com/office/powerpoint/2010/main" val="846440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648931" y="2438401"/>
            <a:ext cx="3505495" cy="3785419"/>
          </a:xfrm>
        </p:spPr>
        <p:txBody>
          <a:bodyPr>
            <a:normAutofit/>
          </a:bodyPr>
          <a:lstStyle/>
          <a:p>
            <a:r>
              <a:rPr lang="en-US" sz="1700">
                <a:latin typeface="72"/>
              </a:rPr>
              <a:t>Create a Content Modifier to Define the Message Body</a:t>
            </a:r>
          </a:p>
          <a:p>
            <a:r>
              <a:rPr lang="en-US" sz="1700">
                <a:latin typeface="72"/>
              </a:rPr>
              <a:t>Add a Content Modifier step to create the message body.</a:t>
            </a:r>
          </a:p>
          <a:p>
            <a:r>
              <a:rPr lang="en-US" sz="1700">
                <a:latin typeface="72"/>
              </a:rPr>
              <a:t>As the integration flow has no sender, we use a Content Modifier to create a message from scratch.</a:t>
            </a:r>
          </a:p>
          <a:p>
            <a:pPr>
              <a:buFont typeface="+mj-lt"/>
              <a:buAutoNum type="arabicPeriod"/>
            </a:pPr>
            <a:r>
              <a:rPr lang="en-US" sz="1700">
                <a:latin typeface="72"/>
              </a:rPr>
              <a:t>To add a Content Modifier, go to the palette, choose the </a:t>
            </a:r>
            <a:r>
              <a:rPr lang="en-US" sz="1700" b="1">
                <a:latin typeface="72"/>
              </a:rPr>
              <a:t>Message Transformers</a:t>
            </a:r>
            <a:r>
              <a:rPr lang="en-US" sz="1700">
                <a:latin typeface="72"/>
              </a:rPr>
              <a:t> icon, and select the </a:t>
            </a:r>
            <a:r>
              <a:rPr lang="en-US" sz="1700" b="1">
                <a:latin typeface="72"/>
              </a:rPr>
              <a:t>Content Modifier</a:t>
            </a:r>
            <a:r>
              <a:rPr lang="en-US" sz="1700">
                <a:latin typeface="72"/>
              </a:rPr>
              <a:t> icon.</a:t>
            </a:r>
          </a:p>
          <a:p>
            <a:endParaRPr lang="en-IN" sz="1700"/>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897029"/>
            <a:ext cx="6019331" cy="506069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706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1040331" y="1962149"/>
            <a:ext cx="10515600" cy="4351339"/>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636069" y="3836129"/>
            <a:ext cx="3803884"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en-US" altLang="en-US" sz="1200" b="1">
                <a:solidFill>
                  <a:srgbClr val="333333"/>
                </a:solidFill>
                <a:latin typeface="72"/>
              </a:rPr>
              <a:t>Sample Code</a:t>
            </a:r>
            <a:endParaRPr lang="en-US" altLang="en-US" sz="800">
              <a:solidFill>
                <a:prstClr val="black"/>
              </a:solidFill>
            </a:endParaRPr>
          </a:p>
          <a:p>
            <a:pPr defTabSz="914377"/>
            <a:r>
              <a:rPr lang="en-US" altLang="en-US" sz="1100">
                <a:solidFill>
                  <a:srgbClr val="000088"/>
                </a:solidFill>
                <a:latin typeface="Monaco"/>
              </a:rPr>
              <a:t>&lt;root&gt;</a:t>
            </a:r>
            <a:r>
              <a:rPr lang="en-US" altLang="en-US" sz="1100">
                <a:solidFill>
                  <a:srgbClr val="000000"/>
                </a:solidFill>
                <a:latin typeface="Monaco"/>
              </a:rPr>
              <a:t> </a:t>
            </a:r>
            <a:r>
              <a:rPr lang="en-US" altLang="en-US" sz="1100">
                <a:solidFill>
                  <a:srgbClr val="000088"/>
                </a:solidFill>
                <a:latin typeface="Monaco"/>
              </a:rPr>
              <a:t>&lt;productIdentifier&gt;</a:t>
            </a:r>
            <a:r>
              <a:rPr lang="en-US" altLang="en-US" sz="1100">
                <a:solidFill>
                  <a:srgbClr val="000000"/>
                </a:solidFill>
                <a:latin typeface="Monaco"/>
              </a:rPr>
              <a:t>HT-1080</a:t>
            </a:r>
            <a:r>
              <a:rPr lang="en-US" altLang="en-US" sz="1100">
                <a:solidFill>
                  <a:srgbClr val="000088"/>
                </a:solidFill>
                <a:latin typeface="Monaco"/>
              </a:rPr>
              <a:t>&lt;/productIdentifier&gt;</a:t>
            </a:r>
            <a:r>
              <a:rPr lang="en-US" altLang="en-US" sz="1100">
                <a:solidFill>
                  <a:srgbClr val="000000"/>
                </a:solidFill>
                <a:latin typeface="Monaco"/>
              </a:rPr>
              <a:t> </a:t>
            </a:r>
            <a:r>
              <a:rPr lang="en-US" altLang="en-US" sz="1100">
                <a:solidFill>
                  <a:srgbClr val="000088"/>
                </a:solidFill>
                <a:latin typeface="Monaco"/>
              </a:rPr>
              <a:t>&lt;/root&gt;</a:t>
            </a:r>
            <a:endParaRPr lang="en-US" altLang="en-US">
              <a:solidFill>
                <a:prstClr val="black"/>
              </a:solidFill>
            </a:endParaRPr>
          </a:p>
        </p:txBody>
      </p:sp>
    </p:spTree>
    <p:extLst>
      <p:ext uri="{BB962C8B-B14F-4D97-AF65-F5344CB8AC3E}">
        <p14:creationId xmlns:p14="http://schemas.microsoft.com/office/powerpoint/2010/main" val="24673873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9" y="2381251"/>
            <a:ext cx="57245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085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648931" y="2438401"/>
            <a:ext cx="3505495" cy="3785419"/>
          </a:xfrm>
        </p:spPr>
        <p:txBody>
          <a:bodyPr>
            <a:normAutofit/>
          </a:bodyPr>
          <a:lstStyle/>
          <a:p>
            <a:r>
              <a:rPr lang="en-US" sz="2000">
                <a:latin typeface="72"/>
              </a:rPr>
              <a:t>Connect the Timer event with the Content Modifier. To do this, select the Timer event, click the arrow icon, and drag and drop the cursor to the Content Modifier.</a:t>
            </a:r>
            <a:br>
              <a:rPr lang="en-US" sz="2000"/>
            </a:br>
            <a:endParaRPr lang="en-IN" sz="2000"/>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817207"/>
            <a:ext cx="6019331" cy="32203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969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571-D609-48C2-9E45-92FB4FB85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Tree>
    <p:extLst>
      <p:ext uri="{BB962C8B-B14F-4D97-AF65-F5344CB8AC3E}">
        <p14:creationId xmlns:p14="http://schemas.microsoft.com/office/powerpoint/2010/main" val="38507490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539017" y="2727374"/>
            <a:ext cx="11652985" cy="26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dirty="0">
                <a:solidFill>
                  <a:srgbClr val="333333"/>
                </a:solidFill>
                <a:latin typeface="72"/>
              </a:rPr>
              <a:t>Add a Content Modifier to your model to define a header, which will be used in a later step to filter data from the external source.</a:t>
            </a:r>
            <a:endParaRPr lang="en-US" altLang="en-US" sz="800" dirty="0"/>
          </a:p>
          <a:p>
            <a:pPr marL="0" indent="0">
              <a:lnSpc>
                <a:spcPct val="100000"/>
              </a:lnSpc>
              <a:buNone/>
            </a:pPr>
            <a:r>
              <a:rPr lang="en-US" altLang="en-US" sz="1200" dirty="0">
                <a:solidFill>
                  <a:srgbClr val="333333"/>
                </a:solidFill>
                <a:latin typeface="72"/>
              </a:rPr>
              <a:t>If you remember, our input message has only one field: </a:t>
            </a:r>
            <a:r>
              <a:rPr lang="en-US" altLang="en-US" sz="1200" dirty="0" err="1">
                <a:solidFill>
                  <a:srgbClr val="333333"/>
                </a:solidFill>
                <a:latin typeface="Monaco"/>
              </a:rPr>
              <a:t>productIdentifier</a:t>
            </a:r>
            <a:r>
              <a:rPr lang="en-US" altLang="en-US" sz="1200" dirty="0">
                <a:solidFill>
                  <a:srgbClr val="333333"/>
                </a:solidFill>
                <a:latin typeface="72"/>
              </a:rPr>
              <a:t>. This field will contain a product identifier that we want to use to filter the results from the</a:t>
            </a:r>
          </a:p>
          <a:p>
            <a:pPr marL="0" indent="0">
              <a:lnSpc>
                <a:spcPct val="100000"/>
              </a:lnSpc>
              <a:buNone/>
            </a:pPr>
            <a:r>
              <a:rPr lang="en-US" altLang="en-US" sz="1200" dirty="0">
                <a:solidFill>
                  <a:srgbClr val="333333"/>
                </a:solidFill>
                <a:latin typeface="72"/>
              </a:rPr>
              <a:t> </a:t>
            </a:r>
            <a:r>
              <a:rPr lang="en-US" altLang="en-US" sz="1200" dirty="0" err="1">
                <a:solidFill>
                  <a:srgbClr val="333333"/>
                </a:solidFill>
                <a:latin typeface="72"/>
              </a:rPr>
              <a:t>WebShop</a:t>
            </a:r>
            <a:r>
              <a:rPr lang="en-US" altLang="en-US" sz="1200" dirty="0">
                <a:solidFill>
                  <a:srgbClr val="333333"/>
                </a:solidFill>
                <a:latin typeface="72"/>
              </a:rPr>
              <a:t> application.</a:t>
            </a:r>
            <a:endParaRPr lang="en-US" altLang="en-US" sz="800" dirty="0"/>
          </a:p>
          <a:p>
            <a:pPr marL="0" indent="0">
              <a:lnSpc>
                <a:spcPct val="100000"/>
              </a:lnSpc>
              <a:buNone/>
            </a:pPr>
            <a:r>
              <a:rPr lang="en-US" altLang="en-US" sz="1200" dirty="0">
                <a:solidFill>
                  <a:srgbClr val="333333"/>
                </a:solidFill>
                <a:latin typeface="72"/>
              </a:rPr>
              <a:t>To make this number available to the integration framework during message processing, SAP Cloud Integration provides the option to store the value of </a:t>
            </a:r>
            <a:r>
              <a:rPr lang="en-US" altLang="en-US" sz="1200" dirty="0" err="1">
                <a:solidFill>
                  <a:srgbClr val="333333"/>
                </a:solidFill>
                <a:latin typeface="Monaco"/>
              </a:rPr>
              <a:t>productIde</a:t>
            </a:r>
            <a:endParaRPr lang="en-US" altLang="en-US" sz="1200" dirty="0">
              <a:solidFill>
                <a:srgbClr val="333333"/>
              </a:solidFill>
              <a:latin typeface="Monaco"/>
            </a:endParaRPr>
          </a:p>
          <a:p>
            <a:pPr marL="0" indent="0">
              <a:lnSpc>
                <a:spcPct val="100000"/>
              </a:lnSpc>
              <a:buNone/>
            </a:pPr>
            <a:r>
              <a:rPr lang="en-US" altLang="en-US" sz="1200" dirty="0" err="1">
                <a:solidFill>
                  <a:srgbClr val="333333"/>
                </a:solidFill>
                <a:latin typeface="Monaco"/>
              </a:rPr>
              <a:t>ntifier</a:t>
            </a:r>
            <a:r>
              <a:rPr lang="en-US" altLang="en-US" sz="1200" dirty="0">
                <a:solidFill>
                  <a:srgbClr val="333333"/>
                </a:solidFill>
                <a:latin typeface="72"/>
              </a:rPr>
              <a:t> from the incoming message either in the message header or in a data container referred to as an exchange property.</a:t>
            </a:r>
            <a:endParaRPr lang="en-US" altLang="en-US" sz="800" dirty="0"/>
          </a:p>
          <a:p>
            <a:pPr marL="0" indent="0">
              <a:lnSpc>
                <a:spcPct val="100000"/>
              </a:lnSpc>
              <a:buNone/>
            </a:pPr>
            <a:r>
              <a:rPr lang="en-US" altLang="en-US" sz="1200" dirty="0">
                <a:solidFill>
                  <a:srgbClr val="333333"/>
                </a:solidFill>
                <a:latin typeface="72"/>
              </a:rPr>
              <a:t>We use the first option, and to prepare the message accordingly we use a Content Modifier.</a:t>
            </a:r>
            <a:endParaRPr lang="en-US" altLang="en-US" sz="800" dirty="0"/>
          </a:p>
          <a:p>
            <a:pPr marL="0" indent="0">
              <a:lnSpc>
                <a:spcPct val="100000"/>
              </a:lnSpc>
              <a:buFontTx/>
              <a:buAutoNum type="arabicPeriod"/>
            </a:pPr>
            <a:r>
              <a:rPr lang="en-US" altLang="en-US" sz="12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1200" dirty="0">
                <a:solidFill>
                  <a:srgbClr val="333333"/>
                </a:solidFill>
                <a:latin typeface="72"/>
              </a:rPr>
              <a:t>In the properties section of the second Content Modifier, go to the </a:t>
            </a:r>
            <a:r>
              <a:rPr lang="en-US" altLang="en-US" sz="1200" b="1" dirty="0">
                <a:solidFill>
                  <a:srgbClr val="333333"/>
                </a:solidFill>
                <a:latin typeface="72"/>
              </a:rPr>
              <a:t>Message Header</a:t>
            </a:r>
            <a:r>
              <a:rPr lang="en-US" altLang="en-US" sz="1200" dirty="0">
                <a:solidFill>
                  <a:srgbClr val="333333"/>
                </a:solidFill>
                <a:latin typeface="72"/>
              </a:rPr>
              <a:t> tab and choose </a:t>
            </a:r>
            <a:r>
              <a:rPr lang="en-US" altLang="en-US" sz="1200" b="1" dirty="0">
                <a:solidFill>
                  <a:srgbClr val="333333"/>
                </a:solidFill>
                <a:latin typeface="72"/>
              </a:rPr>
              <a:t>Add</a:t>
            </a:r>
            <a:r>
              <a:rPr lang="en-US" altLang="en-US" sz="1200" dirty="0">
                <a:solidFill>
                  <a:srgbClr val="333333"/>
                </a:solidFill>
                <a:latin typeface="72"/>
              </a:rPr>
              <a:t>.</a:t>
            </a:r>
          </a:p>
          <a:p>
            <a:pPr marL="0" indent="0">
              <a:lnSpc>
                <a:spcPct val="100000"/>
              </a:lnSpc>
              <a:buFontTx/>
              <a:buAutoNum type="arabicPeriod" startAt="3"/>
            </a:pPr>
            <a:r>
              <a:rPr lang="en-US" altLang="en-US" sz="1200" dirty="0">
                <a:solidFill>
                  <a:srgbClr val="333333"/>
                </a:solidFill>
                <a:latin typeface="72"/>
              </a:rPr>
              <a:t>Specify the following parameters:</a:t>
            </a:r>
          </a:p>
          <a:p>
            <a:pPr marL="457189" lvl="1" indent="0">
              <a:lnSpc>
                <a:spcPct val="100000"/>
              </a:lnSpc>
              <a:buFontTx/>
              <a:buChar char="•"/>
            </a:pPr>
            <a:r>
              <a:rPr lang="en-US" altLang="en-US" sz="1200" b="1" dirty="0">
                <a:solidFill>
                  <a:srgbClr val="333333"/>
                </a:solidFill>
                <a:latin typeface="72"/>
              </a:rPr>
              <a:t>Name</a:t>
            </a:r>
            <a:r>
              <a:rPr lang="en-US" altLang="en-US" sz="1200" dirty="0">
                <a:solidFill>
                  <a:srgbClr val="333333"/>
                </a:solidFill>
                <a:latin typeface="72"/>
              </a:rPr>
              <a:t>: Enter any name, for example, </a:t>
            </a:r>
            <a:r>
              <a:rPr lang="en-US" altLang="en-US" sz="1000" dirty="0" err="1">
                <a:solidFill>
                  <a:srgbClr val="333333"/>
                </a:solidFill>
                <a:latin typeface="Monaco"/>
              </a:rPr>
              <a:t>productIdentifier</a:t>
            </a:r>
            <a:r>
              <a:rPr lang="en-US" altLang="en-US" sz="1200" dirty="0">
                <a:solidFill>
                  <a:srgbClr val="333333"/>
                </a:solidFill>
                <a:latin typeface="72"/>
              </a:rPr>
              <a:t>. This is the name of the header that will be created by the Content Modifier step.</a:t>
            </a:r>
          </a:p>
          <a:p>
            <a:pPr marL="457189" lvl="1" indent="0">
              <a:lnSpc>
                <a:spcPct val="100000"/>
              </a:lnSpc>
              <a:buFontTx/>
              <a:buChar char="•"/>
            </a:pPr>
            <a:r>
              <a:rPr lang="en-US" altLang="en-US" sz="1200" b="1" dirty="0">
                <a:solidFill>
                  <a:srgbClr val="333333"/>
                </a:solidFill>
                <a:latin typeface="72"/>
              </a:rPr>
              <a:t>Type</a:t>
            </a:r>
            <a:r>
              <a:rPr lang="en-US" altLang="en-US" sz="1200" dirty="0">
                <a:solidFill>
                  <a:srgbClr val="333333"/>
                </a:solidFill>
                <a:latin typeface="72"/>
              </a:rPr>
              <a:t>: Select </a:t>
            </a:r>
            <a:r>
              <a:rPr lang="en-US" altLang="en-US" sz="1200" b="1" dirty="0">
                <a:solidFill>
                  <a:srgbClr val="333333"/>
                </a:solidFill>
                <a:latin typeface="72"/>
              </a:rPr>
              <a:t>XPath</a:t>
            </a:r>
            <a:r>
              <a:rPr lang="en-US" altLang="en-US" sz="1200" dirty="0">
                <a:solidFill>
                  <a:srgbClr val="333333"/>
                </a:solidFill>
                <a:latin typeface="72"/>
              </a:rPr>
              <a:t>.</a:t>
            </a:r>
          </a:p>
          <a:p>
            <a:pPr marL="0" indent="0">
              <a:lnSpc>
                <a:spcPct val="100000"/>
              </a:lnSpc>
              <a:buNone/>
            </a:pPr>
            <a:endParaRPr lang="en-US" altLang="en-US" sz="1800" dirty="0"/>
          </a:p>
        </p:txBody>
      </p:sp>
    </p:spTree>
    <p:extLst>
      <p:ext uri="{BB962C8B-B14F-4D97-AF65-F5344CB8AC3E}">
        <p14:creationId xmlns:p14="http://schemas.microsoft.com/office/powerpoint/2010/main" val="32255346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CB7-8691-45E1-8F8A-E4B91D6DA4EB}"/>
              </a:ext>
            </a:extLst>
          </p:cNvPr>
          <p:cNvSpPr>
            <a:spLocks noGrp="1"/>
          </p:cNvSpPr>
          <p:nvPr>
            <p:ph type="title"/>
          </p:nvPr>
        </p:nvSpPr>
        <p:spPr>
          <a:xfrm>
            <a:off x="1286935" y="1286935"/>
            <a:ext cx="9618132" cy="790147"/>
          </a:xfrm>
          <a:solidFill>
            <a:schemeClr val="tx1"/>
          </a:solidFill>
        </p:spPr>
        <p:txBody>
          <a:bodyPr>
            <a:normAutofit/>
          </a:bodyPr>
          <a:lstStyle/>
          <a:p>
            <a:pPr algn="ctr"/>
            <a:endParaRPr lang="en-IN" sz="3200">
              <a:solidFill>
                <a:schemeClr val="bg1"/>
              </a:solidFill>
            </a:endParaRPr>
          </a:p>
        </p:txBody>
      </p:sp>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1286935" y="2365002"/>
            <a:ext cx="9618132" cy="1536383"/>
          </a:xfrm>
        </p:spPr>
        <p:txBody>
          <a:bodyPr>
            <a:normAutofit/>
          </a:bodyPr>
          <a:lstStyle/>
          <a:p>
            <a:endParaRPr lang="en-US" sz="2000"/>
          </a:p>
          <a:p>
            <a:r>
              <a:rPr lang="en-US" sz="2000"/>
              <a:t>Data Type: Enter java.lang.String.</a:t>
            </a:r>
          </a:p>
          <a:p>
            <a:r>
              <a:rPr lang="en-US" sz="2000"/>
              <a:t>Value: Enter //productIdentifier (which is the XPath expression that points to the productIdentifier field in the inbound message)</a:t>
            </a:r>
            <a:endParaRPr lang="en-IN" sz="200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1025" y="4453467"/>
            <a:ext cx="6096003" cy="85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7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p:txBody>
          <a:bodyPr>
            <a:normAutofit/>
          </a:bodyPr>
          <a:lstStyle/>
          <a:p>
            <a:r>
              <a:rPr lang="en-US" b="0" i="0" dirty="0">
                <a:solidFill>
                  <a:srgbClr val="333333"/>
                </a:solidFill>
                <a:effectLst/>
                <a:latin typeface="72"/>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Tree>
    <p:extLst>
      <p:ext uri="{BB962C8B-B14F-4D97-AF65-F5344CB8AC3E}">
        <p14:creationId xmlns:p14="http://schemas.microsoft.com/office/powerpoint/2010/main" val="219576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B700F-9DEC-4462-AB77-FEFE0D85F709}"/>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Ariba</a:t>
            </a:r>
          </a:p>
        </p:txBody>
      </p: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723EE0-C0DA-49CA-AA4E-285E2EA38797}"/>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Connects SAP Cloud Integration to the Ariba Network. Using this adapter, SAP and non-SAP cloud applications can receive business-specific documents in commerce eXtensible Markup Language (cXML) format from the Ariba network.</a:t>
            </a:r>
          </a:p>
          <a:p>
            <a:r>
              <a:rPr lang="en-IN" sz="2000" b="0" i="0">
                <a:solidFill>
                  <a:schemeClr val="tx1">
                    <a:alpha val="80000"/>
                  </a:schemeClr>
                </a:solidFill>
                <a:effectLst/>
                <a:latin typeface="72"/>
              </a:rPr>
              <a:t>The sender adapter allows you to define a schedule for polling data from Ariba.</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83050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F8A-4648-4BEA-A87B-46683078A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Tree>
    <p:extLst>
      <p:ext uri="{BB962C8B-B14F-4D97-AF65-F5344CB8AC3E}">
        <p14:creationId xmlns:p14="http://schemas.microsoft.com/office/powerpoint/2010/main" val="36257321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6753-E802-43E1-86F0-9AB01CEB407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793661" y="2599509"/>
            <a:ext cx="4530899" cy="3639451"/>
          </a:xfrm>
        </p:spPr>
        <p:txBody>
          <a:bodyPr anchor="ctr">
            <a:normAutofit/>
          </a:bodyPr>
          <a:lstStyle/>
          <a:p>
            <a:r>
              <a:rPr lang="en-US" sz="2000">
                <a:latin typeface="72"/>
              </a:rPr>
              <a:t>Go to the palette and select the </a:t>
            </a:r>
            <a:r>
              <a:rPr lang="en-US" sz="2000" b="1">
                <a:latin typeface="72"/>
              </a:rPr>
              <a:t>Call</a:t>
            </a:r>
            <a:r>
              <a:rPr lang="en-US" sz="2000">
                <a:latin typeface="72"/>
              </a:rPr>
              <a:t> entry.</a:t>
            </a:r>
            <a:endParaRPr lang="en-IN" sz="200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373"/>
            <a:ext cx="5150277" cy="294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444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9F3D-E121-45E0-A875-AC1CE43A1EF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793661" y="2599509"/>
            <a:ext cx="4530899" cy="3639451"/>
          </a:xfrm>
        </p:spPr>
        <p:txBody>
          <a:bodyPr anchor="ctr">
            <a:normAutofit/>
          </a:bodyPr>
          <a:lstStyle/>
          <a:p>
            <a:r>
              <a:rPr lang="en-US" sz="2000">
                <a:latin typeface="72"/>
              </a:rPr>
              <a:t>Select </a:t>
            </a:r>
            <a:r>
              <a:rPr lang="en-US" sz="2000" b="1">
                <a:latin typeface="72"/>
              </a:rPr>
              <a:t>External Call</a:t>
            </a:r>
            <a:r>
              <a:rPr lang="en-US" sz="2000">
                <a:latin typeface="72"/>
              </a:rPr>
              <a:t> and in the submenu choose </a:t>
            </a:r>
            <a:r>
              <a:rPr lang="en-US" sz="2000" b="1">
                <a:latin typeface="72"/>
              </a:rPr>
              <a:t>Request Reply</a:t>
            </a:r>
            <a:r>
              <a:rPr lang="en-US" sz="2000">
                <a:latin typeface="72"/>
              </a:rPr>
              <a:t>.</a:t>
            </a:r>
            <a:br>
              <a:rPr lang="en-US" sz="2000"/>
            </a:br>
            <a:endParaRPr lang="en-IN" sz="20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8211" y="2484255"/>
            <a:ext cx="501691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608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954-6DAE-4F24-887D-57D9F6650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7385027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713C-54BE-4786-8826-85A263DAE64B}"/>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628651" y="2785529"/>
            <a:ext cx="53880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Go to the </a:t>
            </a:r>
            <a:r>
              <a:rPr lang="en-US" altLang="en-US" sz="1200" b="1">
                <a:solidFill>
                  <a:srgbClr val="333333"/>
                </a:solidFill>
                <a:latin typeface="72"/>
              </a:rPr>
              <a:t>Connection</a:t>
            </a:r>
            <a:r>
              <a:rPr lang="en-US" altLang="en-US" sz="1200">
                <a:solidFill>
                  <a:srgbClr val="333333"/>
                </a:solidFill>
                <a:latin typeface="72"/>
              </a:rPr>
              <a:t> tab of the OData adapter and enter the following as </a:t>
            </a:r>
            <a:r>
              <a:rPr lang="en-US" altLang="en-US" sz="1200" b="1">
                <a:solidFill>
                  <a:srgbClr val="333333"/>
                </a:solidFill>
                <a:latin typeface="72"/>
              </a:rPr>
              <a:t>Address</a:t>
            </a:r>
            <a:r>
              <a:rPr lang="en-US" altLang="en-US" sz="1200">
                <a:solidFill>
                  <a:srgbClr val="333333"/>
                </a:solidFill>
                <a:latin typeface="72"/>
              </a:rPr>
              <a:t>:</a:t>
            </a:r>
            <a:endParaRPr lang="en-US" altLang="en-US" sz="800"/>
          </a:p>
          <a:p>
            <a:pPr marL="0" indent="0">
              <a:lnSpc>
                <a:spcPct val="100000"/>
              </a:lnSpc>
              <a:buNone/>
            </a:pPr>
            <a:r>
              <a:rPr lang="en-US" altLang="en-US" sz="1000">
                <a:solidFill>
                  <a:srgbClr val="333333"/>
                </a:solidFill>
                <a:latin typeface="Monaco"/>
              </a:rPr>
              <a:t>https://refapp-espm-ui-cf.cfapps.eu10.hana.ondemand.com/espm-cloud-web/espm.svc</a:t>
            </a:r>
            <a:endParaRPr lang="en-US" altLang="en-US" sz="1800"/>
          </a:p>
        </p:txBody>
      </p:sp>
    </p:spTree>
    <p:extLst>
      <p:ext uri="{BB962C8B-B14F-4D97-AF65-F5344CB8AC3E}">
        <p14:creationId xmlns:p14="http://schemas.microsoft.com/office/powerpoint/2010/main" val="22795771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C14A-994D-4BEB-B12B-DD494731AC7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793661" y="2599509"/>
            <a:ext cx="4530899" cy="3639451"/>
          </a:xfrm>
        </p:spPr>
        <p:txBody>
          <a:bodyPr anchor="ctr">
            <a:normAutofit/>
          </a:bodyPr>
          <a:lstStyle/>
          <a:p>
            <a:endParaRPr lang="en-US" sz="1700"/>
          </a:p>
          <a:p>
            <a:r>
              <a:rPr lang="en-US" sz="1700"/>
              <a:t>Go to the Connection tab of the OData adapter and enter the following as Address:</a:t>
            </a:r>
          </a:p>
          <a:p>
            <a:endParaRPr lang="en-US" sz="1700"/>
          </a:p>
          <a:p>
            <a:r>
              <a:rPr lang="en-US" sz="1700"/>
              <a:t>https://refapp-espm-ui-cf.cfapps.eu10.hana.ondemand.com/espm-cloud-web/espm.svc</a:t>
            </a:r>
          </a:p>
          <a:p>
            <a:pPr>
              <a:buFont typeface="+mj-lt"/>
              <a:buAutoNum type="arabicPeriod"/>
            </a:pPr>
            <a:r>
              <a:rPr lang="en-US" sz="1700">
                <a:latin typeface="72"/>
              </a:rPr>
              <a:t>Go to the </a:t>
            </a:r>
            <a:r>
              <a:rPr lang="en-US" sz="1700" b="1">
                <a:latin typeface="72"/>
              </a:rPr>
              <a:t>Processing</a:t>
            </a:r>
            <a:r>
              <a:rPr lang="en-US" sz="1700">
                <a:latin typeface="72"/>
              </a:rPr>
              <a:t> tab.</a:t>
            </a:r>
          </a:p>
          <a:p>
            <a:pPr>
              <a:buFont typeface="+mj-lt"/>
              <a:buAutoNum type="arabicPeriod"/>
            </a:pPr>
            <a:r>
              <a:rPr lang="en-US" sz="1700">
                <a:latin typeface="72"/>
              </a:rPr>
              <a:t>Next to </a:t>
            </a:r>
            <a:r>
              <a:rPr lang="en-US" sz="1700" b="1">
                <a:latin typeface="72"/>
              </a:rPr>
              <a:t>Resource Path</a:t>
            </a:r>
            <a:r>
              <a:rPr lang="en-US" sz="1700">
                <a:latin typeface="72"/>
              </a:rPr>
              <a:t>, choose </a:t>
            </a:r>
            <a:r>
              <a:rPr lang="en-US" sz="1700" b="1">
                <a:latin typeface="72"/>
              </a:rPr>
              <a:t>Select</a:t>
            </a:r>
            <a:r>
              <a:rPr lang="en-US" sz="1700">
                <a:latin typeface="72"/>
              </a:rPr>
              <a:t>.</a:t>
            </a:r>
          </a:p>
          <a:p>
            <a:br>
              <a:rPr lang="en-US" sz="1700"/>
            </a:br>
            <a:endParaRPr lang="en-IN" sz="1700"/>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665404"/>
            <a:ext cx="5150277" cy="13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186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5C-39D9-4611-9713-D0C9C26663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Tree>
    <p:extLst>
      <p:ext uri="{BB962C8B-B14F-4D97-AF65-F5344CB8AC3E}">
        <p14:creationId xmlns:p14="http://schemas.microsoft.com/office/powerpoint/2010/main" val="709280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6CA-EA40-4C4C-BEDE-6D41C45AB1D9}"/>
              </a:ext>
            </a:extLst>
          </p:cNvPr>
          <p:cNvSpPr>
            <a:spLocks noGrp="1"/>
          </p:cNvSpPr>
          <p:nvPr>
            <p:ph type="title"/>
          </p:nvPr>
        </p:nvSpPr>
        <p:spPr/>
        <p:txBody>
          <a:bodyPr/>
          <a:lstStyle/>
          <a:p>
            <a:endParaRPr lang="en-IN"/>
          </a:p>
        </p:txBody>
      </p:sp>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2687" y="2131999"/>
            <a:ext cx="6886625" cy="373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099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2794-BA0A-45DC-809A-5D8980B4009B}"/>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Select </a:t>
            </a:r>
            <a:r>
              <a:rPr lang="en-US" sz="2000" b="1">
                <a:latin typeface="72"/>
              </a:rPr>
              <a:t>Products</a:t>
            </a:r>
            <a:r>
              <a:rPr lang="en-US" sz="2000">
                <a:latin typeface="72"/>
              </a:rPr>
              <a:t>.</a:t>
            </a:r>
          </a:p>
          <a:p>
            <a:pPr>
              <a:buFont typeface="+mj-lt"/>
              <a:buAutoNum type="arabicPeriod"/>
            </a:pPr>
            <a:r>
              <a:rPr lang="en-US" sz="2000">
                <a:latin typeface="72"/>
              </a:rPr>
              <a:t>A list of the available elements is provided, using the information from the OData API.</a:t>
            </a:r>
          </a:p>
          <a:p>
            <a:pPr>
              <a:buFont typeface="+mj-lt"/>
              <a:buAutoNum type="arabicPeriod"/>
            </a:pPr>
            <a:r>
              <a:rPr lang="en-US" sz="2000">
                <a:latin typeface="72"/>
              </a:rPr>
              <a:t>Choose a set of elements for which you want to retrieve data (for example, all elements, as shown in the next figure) and choose </a:t>
            </a:r>
            <a:r>
              <a:rPr lang="en-US" sz="2000" b="1">
                <a:latin typeface="72"/>
              </a:rPr>
              <a:t>Step 3</a:t>
            </a:r>
            <a:r>
              <a:rPr lang="en-US" sz="2000">
                <a:latin typeface="72"/>
              </a:rPr>
              <a:t>.</a:t>
            </a:r>
          </a:p>
          <a:p>
            <a:endParaRPr lang="en-IN" sz="200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21619"/>
            <a:ext cx="5150277" cy="263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182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9DAB-BF1E-4CB7-852F-7C3FDFC1A826}"/>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793661" y="2599509"/>
            <a:ext cx="4530899" cy="36394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198375" rIns="91440" bIns="198375" numCol="1" rtlCol="0" anchor="ctr" anchorCtr="0" compatLnSpc="1">
            <a:prstTxWarp prst="textNoShape">
              <a:avLst/>
            </a:prstTxWarp>
            <a:normAutofit/>
          </a:bodyPr>
          <a:lstStyle/>
          <a:p>
            <a:pPr marL="0" indent="0" eaLnBrk="0" fontAlgn="base" hangingPunct="0">
              <a:spcBef>
                <a:spcPct val="0"/>
              </a:spcBef>
              <a:spcAft>
                <a:spcPts val="600"/>
              </a:spcAft>
              <a:buNone/>
            </a:pPr>
            <a:endParaRPr lang="en-US" altLang="en-US" sz="1900">
              <a:latin typeface="Arial" panose="020B0604020202020204" pitchFamily="34" charset="0"/>
            </a:endParaRPr>
          </a:p>
          <a:p>
            <a:pPr marL="0" indent="0" eaLnBrk="0" fontAlgn="base" hangingPunct="0">
              <a:spcBef>
                <a:spcPct val="0"/>
              </a:spcBef>
              <a:spcAft>
                <a:spcPts val="600"/>
              </a:spcAft>
              <a:buFontTx/>
              <a:buAutoNum type="arabicPeriod"/>
            </a:pPr>
            <a:r>
              <a:rPr lang="en-US" altLang="en-US" sz="1900">
                <a:latin typeface="72"/>
              </a:rPr>
              <a:t>Choose the copy icon in the </a:t>
            </a:r>
            <a:r>
              <a:rPr lang="en-US" altLang="en-US" sz="1900" b="1">
                <a:latin typeface="72"/>
              </a:rPr>
              <a:t>Filter By</a:t>
            </a:r>
            <a:r>
              <a:rPr lang="en-US" altLang="en-US" sz="1900">
                <a:latin typeface="72"/>
              </a:rPr>
              <a:t> field and select </a:t>
            </a:r>
            <a:r>
              <a:rPr lang="en-US" altLang="en-US" sz="1900">
                <a:latin typeface="Monaco"/>
              </a:rPr>
              <a:t>ProductId</a:t>
            </a:r>
            <a:r>
              <a:rPr lang="en-US" altLang="en-US" sz="1900">
                <a:latin typeface="72"/>
              </a:rPr>
              <a:t>.</a:t>
            </a:r>
          </a:p>
          <a:p>
            <a:pPr marL="0" indent="0" eaLnBrk="0" fontAlgn="base" hangingPunct="0">
              <a:spcBef>
                <a:spcPct val="0"/>
              </a:spcBef>
              <a:spcAft>
                <a:spcPts val="600"/>
              </a:spcAft>
              <a:buFontTx/>
              <a:buAutoNum type="arabicPeriod" startAt="2"/>
            </a:pPr>
            <a:r>
              <a:rPr lang="en-US" altLang="en-US" sz="1900">
                <a:latin typeface="72"/>
              </a:rPr>
              <a:t>Select </a:t>
            </a:r>
            <a:r>
              <a:rPr lang="en-US" altLang="en-US" sz="1900">
                <a:latin typeface="Monaco"/>
              </a:rPr>
              <a:t>Equal</a:t>
            </a:r>
            <a:r>
              <a:rPr lang="en-US" altLang="en-US" sz="1900">
                <a:latin typeface="72"/>
              </a:rPr>
              <a:t>.</a:t>
            </a:r>
          </a:p>
          <a:p>
            <a:pPr marL="0" indent="0" eaLnBrk="0" fontAlgn="base" hangingPunct="0">
              <a:spcBef>
                <a:spcPct val="0"/>
              </a:spcBef>
              <a:spcAft>
                <a:spcPts val="600"/>
              </a:spcAft>
              <a:buFontTx/>
              <a:buAutoNum type="arabicPeriod" startAt="3"/>
            </a:pPr>
            <a:r>
              <a:rPr lang="en-US" altLang="en-US" sz="1900">
                <a:latin typeface="72"/>
              </a:rPr>
              <a:t>In the third field, enter an expression that allows the integration framework to access the message header </a:t>
            </a:r>
            <a:r>
              <a:rPr lang="en-US" altLang="en-US" sz="1900">
                <a:latin typeface="Monaco"/>
              </a:rPr>
              <a:t>productIdentifier</a:t>
            </a:r>
            <a:r>
              <a:rPr lang="en-US" altLang="en-US" sz="1900">
                <a:latin typeface="72"/>
              </a:rPr>
              <a:t> that you created in the preceding </a:t>
            </a:r>
            <a:r>
              <a:rPr lang="en-US" altLang="en-US" sz="1900" b="1">
                <a:latin typeface="72"/>
              </a:rPr>
              <a:t>Content Modifier</a:t>
            </a:r>
            <a:r>
              <a:rPr lang="en-US" altLang="en-US" sz="1900">
                <a:latin typeface="72"/>
              </a:rPr>
              <a:t> step: </a:t>
            </a:r>
            <a:r>
              <a:rPr lang="en-US" altLang="en-US" sz="1900">
                <a:latin typeface="Monaco"/>
              </a:rPr>
              <a:t>${header.productIdentifier}</a:t>
            </a:r>
            <a:r>
              <a:rPr lang="en-US" altLang="en-US" sz="1900">
                <a:latin typeface="72"/>
              </a:rPr>
              <a:t>.</a:t>
            </a:r>
          </a:p>
          <a:p>
            <a:pPr marL="0" indent="0" eaLnBrk="0" fontAlgn="base" hangingPunct="0">
              <a:spcBef>
                <a:spcPct val="0"/>
              </a:spcBef>
              <a:spcAft>
                <a:spcPts val="600"/>
              </a:spcAft>
              <a:buNone/>
            </a:pPr>
            <a:endParaRPr lang="en-US" altLang="en-US" sz="1900">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272695"/>
            <a:ext cx="5150277" cy="213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5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4F4F-473A-4C21-A66E-FFFF30807C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560EEF-4BF2-4D4C-94EA-1392FD8C700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520052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793661" y="386931"/>
            <a:ext cx="10066123" cy="1298448"/>
          </a:xfrm>
        </p:spPr>
        <p:txBody>
          <a:bodyPr anchor="b">
            <a:normAutofit/>
          </a:bodyPr>
          <a:lstStyle/>
          <a:p>
            <a:r>
              <a:rPr lang="en-US" sz="2600">
                <a:latin typeface="72"/>
              </a:rPr>
              <a:t>Create the Script Step to Log the Payload</a:t>
            </a:r>
            <a:br>
              <a:rPr lang="en-US" sz="2600">
                <a:latin typeface="72"/>
              </a:rPr>
            </a:br>
            <a:br>
              <a:rPr lang="en-US" sz="2600">
                <a:latin typeface="72"/>
              </a:rPr>
            </a:br>
            <a:endParaRPr lang="en-IN" sz="2600"/>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793661" y="2599509"/>
            <a:ext cx="4530899" cy="3639451"/>
          </a:xfrm>
        </p:spPr>
        <p:txBody>
          <a:bodyPr anchor="ctr">
            <a:normAutofit/>
          </a:bodyPr>
          <a:lstStyle/>
          <a:p>
            <a:r>
              <a:rPr lang="en-US" sz="2000">
                <a:latin typeface="72"/>
              </a:rPr>
              <a:t>Add a Script step to log the message payload.</a:t>
            </a:r>
          </a:p>
          <a:p>
            <a:r>
              <a:rPr lang="en-US" sz="2000">
                <a:latin typeface="72"/>
              </a:rPr>
              <a:t>With a Groovy Script step, you can configure the integration in such a way that the payload of the message is written to the message processing log.</a:t>
            </a:r>
          </a:p>
          <a:p>
            <a:pPr>
              <a:buFont typeface="+mj-lt"/>
              <a:buAutoNum type="arabicPeriod"/>
            </a:pPr>
            <a:r>
              <a:rPr lang="en-US" sz="2000">
                <a:latin typeface="72"/>
              </a:rPr>
              <a:t>To add a Script step (containing a Groovy script), go to the palette and choose the </a:t>
            </a:r>
            <a:r>
              <a:rPr lang="en-US" sz="2000" b="1">
                <a:latin typeface="72"/>
              </a:rPr>
              <a:t>Message Transformers</a:t>
            </a:r>
            <a:r>
              <a:rPr lang="en-US" sz="2000">
                <a:latin typeface="72"/>
              </a:rPr>
              <a:t> icon and select the </a:t>
            </a:r>
            <a:r>
              <a:rPr lang="en-US" sz="2000" b="1">
                <a:latin typeface="72"/>
              </a:rPr>
              <a:t>Script</a:t>
            </a:r>
            <a:r>
              <a:rPr lang="en-US" sz="2000">
                <a:latin typeface="72"/>
              </a:rPr>
              <a:t> icon.</a:t>
            </a:r>
          </a:p>
          <a:p>
            <a:endParaRPr lang="en-IN" sz="20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7588" y="2484255"/>
            <a:ext cx="473816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28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5A4D-AB19-410E-B3A5-EA868B8A0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1" y="2457451"/>
            <a:ext cx="41529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156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E80D-6F06-4DB9-8B89-D7612E360AA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Request Reply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789856"/>
            <a:ext cx="5150277" cy="310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21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C50-C2C7-4341-A7B0-4ED0E86C5850}"/>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br>
              <a:rPr lang="en-US" sz="2000"/>
            </a:br>
            <a:endParaRPr lang="en-IN" sz="200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47797"/>
            <a:ext cx="5150277" cy="298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832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B5E9-5C5F-4AE7-8EE8-DA2BE5972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p:txBody>
          <a:bodyPr>
            <a:normAutofit fontScale="625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 </a:t>
            </a:r>
          </a:p>
          <a:p>
            <a:r>
              <a:rPr lang="en-IN" dirty="0"/>
              <a:t>{</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messageLog.addAttachmentAsString</a:t>
            </a:r>
            <a:r>
              <a:rPr lang="en-IN" dirty="0"/>
              <a:t>("Log current Payload:", body, "text/plain");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7144804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3280-8DBE-440E-A4F9-5682E5168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p:txBody>
          <a:bodyPr/>
          <a:lstStyle/>
          <a:p>
            <a:pPr algn="l">
              <a:buFont typeface="+mj-lt"/>
              <a:buAutoNum type="arabicPeriod"/>
            </a:pPr>
            <a:r>
              <a:rPr lang="en-US" b="0" i="0" dirty="0" err="1">
                <a:solidFill>
                  <a:srgbClr val="333333"/>
                </a:solidFill>
                <a:effectLst/>
                <a:latin typeface="72"/>
              </a:rPr>
              <a:t>hoose</a:t>
            </a:r>
            <a:r>
              <a:rPr lang="en-US" b="0" i="0" dirty="0">
                <a:solidFill>
                  <a:srgbClr val="333333"/>
                </a:solidFill>
                <a:effectLst/>
                <a:latin typeface="72"/>
              </a:rPr>
              <a: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integration flow model is again displayed.</a:t>
            </a:r>
          </a:p>
          <a:p>
            <a:pPr algn="l">
              <a:buFont typeface="+mj-lt"/>
              <a:buAutoNum type="arabicPeriod"/>
            </a:pPr>
            <a:r>
              <a:rPr lang="en-US" b="0" i="0" dirty="0">
                <a:solidFill>
                  <a:srgbClr val="333333"/>
                </a:solidFill>
                <a:effectLst/>
                <a:latin typeface="72"/>
              </a:rPr>
              <a:t>Save and deploy the integration flow.</a:t>
            </a:r>
          </a:p>
          <a:p>
            <a:endParaRPr lang="en-IN" dirty="0"/>
          </a:p>
        </p:txBody>
      </p:sp>
    </p:spTree>
    <p:extLst>
      <p:ext uri="{BB962C8B-B14F-4D97-AF65-F5344CB8AC3E}">
        <p14:creationId xmlns:p14="http://schemas.microsoft.com/office/powerpoint/2010/main" val="39755216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p:txBody>
          <a:bodyPr>
            <a:normAutofit fontScale="90000"/>
          </a:bodyPr>
          <a:lstStyle/>
          <a:p>
            <a:r>
              <a:rPr lang="en-US" b="0" i="0" dirty="0">
                <a:solidFill>
                  <a:srgbClr val="333333"/>
                </a:solidFill>
                <a:effectLst/>
                <a:latin typeface="72"/>
              </a:rPr>
              <a:t>Run the Integration Flow and Monitor the Message Processing</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838200" y="2248958"/>
            <a:ext cx="10962373" cy="270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Run the integration flow and check the result of message processing.</a:t>
            </a:r>
            <a:endParaRPr lang="en-US" altLang="en-US" sz="800"/>
          </a:p>
          <a:p>
            <a:pPr marL="0" indent="0">
              <a:lnSpc>
                <a:spcPct val="100000"/>
              </a:lnSpc>
              <a:buNone/>
            </a:pPr>
            <a:r>
              <a:rPr lang="en-US" altLang="en-US" sz="1200">
                <a:solidFill>
                  <a:srgbClr val="333333"/>
                </a:solidFill>
                <a:latin typeface="72"/>
              </a:rPr>
              <a:t>When the integration flow has been deployed successfully, the message is processed without any further trigger (based on the settings of the timer).</a:t>
            </a:r>
            <a:endParaRPr lang="en-US" altLang="en-US" sz="800"/>
          </a:p>
          <a:p>
            <a:pPr marL="0" indent="0">
              <a:lnSpc>
                <a:spcPct val="100000"/>
              </a:lnSpc>
              <a:buFontTx/>
              <a:buAutoNum type="arabicPeriod"/>
            </a:pPr>
            <a:r>
              <a:rPr lang="en-US" altLang="en-US" sz="1200">
                <a:solidFill>
                  <a:srgbClr val="333333"/>
                </a:solidFill>
                <a:latin typeface="72"/>
              </a:rPr>
              <a:t>When you have saved and deployed your integration flow, check the deployment status. Go to the </a:t>
            </a:r>
            <a:r>
              <a:rPr lang="en-US" altLang="en-US" sz="1200" b="1">
                <a:solidFill>
                  <a:srgbClr val="333333"/>
                </a:solidFill>
                <a:latin typeface="72"/>
              </a:rPr>
              <a:t>Monitor</a:t>
            </a:r>
            <a:r>
              <a:rPr lang="en-US" altLang="en-US" sz="1200">
                <a:solidFill>
                  <a:srgbClr val="333333"/>
                </a:solidFill>
                <a:latin typeface="72"/>
              </a:rPr>
              <a:t> section of the Web UI and select a tile under </a:t>
            </a:r>
            <a:r>
              <a:rPr lang="en-US" altLang="en-US" sz="1200" b="1">
                <a:solidFill>
                  <a:srgbClr val="333333"/>
                </a:solidFill>
                <a:latin typeface="72"/>
              </a:rPr>
              <a:t>Manage Integration Content</a:t>
            </a:r>
            <a:r>
              <a:rPr lang="en-US" altLang="en-US" sz="1200">
                <a:solidFill>
                  <a:srgbClr val="333333"/>
                </a:solidFill>
                <a:latin typeface="72"/>
              </a:rPr>
              <a:t>.</a:t>
            </a:r>
          </a:p>
          <a:p>
            <a:pPr marL="0" indent="0">
              <a:lnSpc>
                <a:spcPct val="100000"/>
              </a:lnSpc>
              <a:buFontTx/>
              <a:buAutoNum type="arabicPeriod" startAt="2"/>
            </a:pPr>
            <a:r>
              <a:rPr lang="en-US" altLang="en-US" sz="1200">
                <a:solidFill>
                  <a:srgbClr val="333333"/>
                </a:solidFill>
                <a:latin typeface="72"/>
              </a:rPr>
              <a:t>As soon as deployment has finished, the status </a:t>
            </a:r>
            <a:r>
              <a:rPr lang="en-US" altLang="en-US" sz="1200" b="1">
                <a:solidFill>
                  <a:srgbClr val="333333"/>
                </a:solidFill>
                <a:latin typeface="72"/>
              </a:rPr>
              <a:t>Started</a:t>
            </a:r>
            <a:r>
              <a:rPr lang="en-US" altLang="en-US" sz="1200">
                <a:solidFill>
                  <a:srgbClr val="333333"/>
                </a:solidFill>
                <a:latin typeface="72"/>
              </a:rPr>
              <a:t> should be displayed for your integration flow.</a:t>
            </a:r>
          </a:p>
          <a:p>
            <a:pPr marL="0" indent="0">
              <a:lnSpc>
                <a:spcPct val="100000"/>
              </a:lnSpc>
              <a:buFontTx/>
              <a:buAutoNum type="arabicPeriod" startAt="3"/>
            </a:pPr>
            <a:r>
              <a:rPr lang="en-US" altLang="en-US" sz="1200">
                <a:solidFill>
                  <a:srgbClr val="333333"/>
                </a:solidFill>
                <a:latin typeface="72"/>
              </a:rPr>
              <a:t>Go back to the overview page of the Web UI </a:t>
            </a:r>
            <a:r>
              <a:rPr lang="en-US" altLang="en-US" sz="1200" b="1">
                <a:solidFill>
                  <a:srgbClr val="333333"/>
                </a:solidFill>
                <a:latin typeface="72"/>
              </a:rPr>
              <a:t>Monitor</a:t>
            </a:r>
            <a:r>
              <a:rPr lang="en-US" altLang="en-US" sz="1200">
                <a:solidFill>
                  <a:srgbClr val="333333"/>
                </a:solidFill>
                <a:latin typeface="72"/>
              </a:rPr>
              <a:t> section and select a tile under </a:t>
            </a:r>
            <a:r>
              <a:rPr lang="en-US" altLang="en-US" sz="1200" b="1">
                <a:solidFill>
                  <a:srgbClr val="333333"/>
                </a:solidFill>
                <a:latin typeface="72"/>
              </a:rPr>
              <a:t>Monitor Message Processing</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If your integration flow has been processed successfully, the status </a:t>
            </a:r>
            <a:r>
              <a:rPr lang="en-US" altLang="en-US" sz="1200" b="1">
                <a:solidFill>
                  <a:srgbClr val="333333"/>
                </a:solidFill>
                <a:latin typeface="72"/>
              </a:rPr>
              <a:t>Completed</a:t>
            </a:r>
            <a:r>
              <a:rPr lang="en-US" altLang="en-US" sz="1200">
                <a:solidFill>
                  <a:srgbClr val="333333"/>
                </a:solidFill>
                <a:latin typeface="72"/>
              </a:rPr>
              <a:t> should be shown.</a:t>
            </a:r>
          </a:p>
          <a:p>
            <a:pPr marL="0" indent="0">
              <a:lnSpc>
                <a:spcPct val="100000"/>
              </a:lnSpc>
              <a:buFontTx/>
              <a:buAutoNum type="arabicPeriod" startAt="4"/>
            </a:pPr>
            <a:r>
              <a:rPr lang="en-US" altLang="en-US" sz="120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1200">
                <a:solidFill>
                  <a:srgbClr val="333333"/>
                </a:solidFill>
                <a:latin typeface="72"/>
              </a:rPr>
              <a:t>Under </a:t>
            </a:r>
            <a:r>
              <a:rPr lang="en-US" altLang="en-US" sz="1200" b="1">
                <a:solidFill>
                  <a:srgbClr val="333333"/>
                </a:solidFill>
                <a:latin typeface="72"/>
              </a:rPr>
              <a:t>Attachments</a:t>
            </a:r>
            <a:r>
              <a:rPr lang="en-US" altLang="en-US" sz="1200">
                <a:solidFill>
                  <a:srgbClr val="333333"/>
                </a:solidFill>
                <a:latin typeface="72"/>
              </a:rPr>
              <a:t>, click </a:t>
            </a:r>
            <a:r>
              <a:rPr lang="en-US" altLang="en-US" sz="1200" b="1">
                <a:solidFill>
                  <a:srgbClr val="333333"/>
                </a:solidFill>
                <a:latin typeface="72"/>
              </a:rPr>
              <a:t>Log current Payload</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You should see the message content, which consists of the details of the product associated with the value of </a:t>
            </a:r>
            <a:r>
              <a:rPr lang="en-US" altLang="en-US" sz="1200">
                <a:solidFill>
                  <a:srgbClr val="333333"/>
                </a:solidFill>
                <a:latin typeface="Monaco"/>
              </a:rPr>
              <a:t>productIdentifier</a:t>
            </a:r>
            <a:r>
              <a:rPr lang="en-US" altLang="en-US" sz="1200">
                <a:solidFill>
                  <a:srgbClr val="333333"/>
                </a:solidFill>
                <a:latin typeface="72"/>
              </a:rPr>
              <a:t> entered in the first Content Modifier.</a:t>
            </a:r>
          </a:p>
          <a:p>
            <a:pPr marL="0" indent="0">
              <a:lnSpc>
                <a:spcPct val="100000"/>
              </a:lnSpc>
              <a:buNone/>
            </a:pPr>
            <a:r>
              <a:rPr lang="en-US" altLang="en-US" sz="1200">
                <a:solidFill>
                  <a:srgbClr val="333333"/>
                </a:solidFill>
                <a:latin typeface="72"/>
              </a:rPr>
              <a:t>This shows you that the message has been processed correctly.</a:t>
            </a:r>
          </a:p>
          <a:p>
            <a:pPr marL="0" indent="0">
              <a:lnSpc>
                <a:spcPct val="100000"/>
              </a:lnSpc>
              <a:buNone/>
            </a:pPr>
            <a:endParaRPr lang="en-US" altLang="en-US" sz="1800"/>
          </a:p>
        </p:txBody>
      </p:sp>
    </p:spTree>
    <p:extLst>
      <p:ext uri="{BB962C8B-B14F-4D97-AF65-F5344CB8AC3E}">
        <p14:creationId xmlns:p14="http://schemas.microsoft.com/office/powerpoint/2010/main" val="1458360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3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3678864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89"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185323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D042C-E52D-487F-9149-B149E000D2F5}"/>
              </a:ext>
            </a:extLst>
          </p:cNvPr>
          <p:cNvSpPr>
            <a:spLocks noGrp="1"/>
          </p:cNvSpPr>
          <p:nvPr>
            <p:ph type="title"/>
          </p:nvPr>
        </p:nvSpPr>
        <p:spPr>
          <a:xfrm>
            <a:off x="1245072" y="1289765"/>
            <a:ext cx="3651101" cy="4270963"/>
          </a:xfrm>
        </p:spPr>
        <p:txBody>
          <a:bodyPr anchor="ctr">
            <a:normAutofit/>
          </a:bodyPr>
          <a:lstStyle/>
          <a:p>
            <a:pPr algn="ctr"/>
            <a:r>
              <a:rPr lang="en-IN" sz="5600" b="1" i="0">
                <a:solidFill>
                  <a:srgbClr val="FFFFFF"/>
                </a:solidFill>
                <a:effectLst/>
                <a:latin typeface="72"/>
              </a:rPr>
              <a:t>Data Store</a:t>
            </a:r>
            <a:br>
              <a:rPr lang="en-IN" sz="5600" b="0" i="0">
                <a:solidFill>
                  <a:srgbClr val="FFFFFF"/>
                </a:solidFill>
                <a:effectLst/>
                <a:latin typeface="72"/>
              </a:rPr>
            </a:br>
            <a:br>
              <a:rPr lang="en-IN" sz="5600">
                <a:solidFill>
                  <a:srgbClr val="FFFFFF"/>
                </a:solidFill>
              </a:rPr>
            </a:br>
            <a:endParaRPr lang="en-IN"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1CF7D6A-037B-46D0-AAE5-AF6D040665EB}"/>
              </a:ext>
            </a:extLst>
          </p:cNvPr>
          <p:cNvSpPr>
            <a:spLocks noGrp="1"/>
          </p:cNvSpPr>
          <p:nvPr>
            <p:ph idx="1"/>
          </p:nvPr>
        </p:nvSpPr>
        <p:spPr>
          <a:xfrm>
            <a:off x="6297233" y="518400"/>
            <a:ext cx="4771607" cy="5837949"/>
          </a:xfrm>
        </p:spPr>
        <p:txBody>
          <a:bodyPr anchor="ctr">
            <a:normAutofit/>
          </a:bodyPr>
          <a:lstStyle/>
          <a:p>
            <a:r>
              <a:rPr lang="en-US" sz="2000" b="0" i="0">
                <a:solidFill>
                  <a:schemeClr val="tx1">
                    <a:alpha val="80000"/>
                  </a:schemeClr>
                </a:solidFill>
                <a:effectLst/>
                <a:latin typeface="72"/>
              </a:rPr>
              <a:t>Enables SAP Cloud Integration to consume messages from a data store.</a:t>
            </a:r>
          </a:p>
          <a:p>
            <a:br>
              <a:rPr lang="en-US" sz="2000">
                <a:solidFill>
                  <a:schemeClr val="tx1">
                    <a:alpha val="80000"/>
                  </a:schemeClr>
                </a:solidFill>
              </a:rPr>
            </a:b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17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252720" y="534323"/>
            <a:ext cx="3066936" cy="1188720"/>
          </a:xfrm>
        </p:spPr>
        <p:txBody>
          <a:bodyPr>
            <a:normAutofit/>
          </a:bodyPr>
          <a:lstStyle/>
          <a:p>
            <a:r>
              <a:rPr lang="en-IN" sz="1600">
                <a:latin typeface="Arial" panose="020B0604020202020204" pitchFamily="34" charset="0"/>
                <a:ea typeface="Times New Roman" panose="02020603050405020304" pitchFamily="18" charset="0"/>
              </a:rPr>
              <a:t>Integration Capabilities</a:t>
            </a:r>
            <a:br>
              <a:rPr lang="en-IN" sz="1600" b="1">
                <a:latin typeface="Times New Roman" panose="02020603050405020304" pitchFamily="18" charset="0"/>
                <a:ea typeface="Times New Roman" panose="02020603050405020304" pitchFamily="18" charset="0"/>
              </a:rPr>
            </a:br>
            <a:endParaRPr lang="en-IN" sz="160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337703" y="2474055"/>
            <a:ext cx="3063764" cy="3263205"/>
          </a:xfrm>
        </p:spPr>
        <p:txBody>
          <a:bodyPr>
            <a:normAutofit/>
          </a:bodyPr>
          <a:lstStyle/>
          <a:p>
            <a:r>
              <a:rPr lang="en-IN" dirty="0"/>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nvGraphicFramePr>
        <p:xfrm>
          <a:off x="3401466" y="-225397"/>
          <a:ext cx="8242655" cy="8193768"/>
        </p:xfrm>
        <a:graphic>
          <a:graphicData uri="http://schemas.openxmlformats.org/drawingml/2006/table">
            <a:tbl>
              <a:tblPr firstRow="1" firstCol="1" bandRow="1">
                <a:tableStyleId>{5C22544A-7EE6-4342-B048-85BDC9FD1C3A}</a:tableStyleId>
              </a:tblPr>
              <a:tblGrid>
                <a:gridCol w="1975941">
                  <a:extLst>
                    <a:ext uri="{9D8B030D-6E8A-4147-A177-3AD203B41FA5}">
                      <a16:colId xmlns:a16="http://schemas.microsoft.com/office/drawing/2014/main" val="466972478"/>
                    </a:ext>
                  </a:extLst>
                </a:gridCol>
                <a:gridCol w="6266713">
                  <a:extLst>
                    <a:ext uri="{9D8B030D-6E8A-4147-A177-3AD203B41FA5}">
                      <a16:colId xmlns:a16="http://schemas.microsoft.com/office/drawing/2014/main" val="386265639"/>
                    </a:ext>
                  </a:extLst>
                </a:gridCol>
              </a:tblGrid>
              <a:tr h="311788">
                <a:tc>
                  <a:txBody>
                    <a:bodyPr/>
                    <a:lstStyle/>
                    <a:p>
                      <a:pPr algn="ctr">
                        <a:lnSpc>
                          <a:spcPts val="1800"/>
                        </a:lnSpc>
                        <a:spcAft>
                          <a:spcPts val="800"/>
                        </a:spcAft>
                      </a:pPr>
                      <a:r>
                        <a:rPr lang="en-IN" sz="700">
                          <a:effectLst/>
                        </a:rPr>
                        <a:t>Feature</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700">
                          <a:effectLst/>
                        </a:rPr>
                        <a:t>Description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3744927">
                <a:tc>
                  <a:txBody>
                    <a:bodyPr/>
                    <a:lstStyle/>
                    <a:p>
                      <a:pPr>
                        <a:lnSpc>
                          <a:spcPts val="1800"/>
                        </a:lnSpc>
                        <a:spcAft>
                          <a:spcPts val="800"/>
                        </a:spcAft>
                      </a:pPr>
                      <a:r>
                        <a:rPr lang="en-IN" sz="700" dirty="0">
                          <a:effectLst/>
                        </a:rPr>
                        <a:t>Mapping</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XSLT mappings (defined in an XSLT resource)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595327">
                <a:tc>
                  <a:txBody>
                    <a:bodyPr/>
                    <a:lstStyle/>
                    <a:p>
                      <a:pPr>
                        <a:lnSpc>
                          <a:spcPts val="1800"/>
                        </a:lnSpc>
                        <a:spcAft>
                          <a:spcPts val="800"/>
                        </a:spcAft>
                      </a:pPr>
                      <a:r>
                        <a:rPr lang="en-IN" sz="700">
                          <a:effectLst/>
                        </a:rPr>
                        <a:t>ID 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a:effectLst/>
                        </a:rPr>
                        <a:t>Maps the source message ID to a target message ID. You can use this feature to implement scenarios with exactly once processing of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3541727">
                <a:tc>
                  <a:txBody>
                    <a:bodyPr/>
                    <a:lstStyle/>
                    <a:p>
                      <a:pPr>
                        <a:lnSpc>
                          <a:spcPts val="1800"/>
                        </a:lnSpc>
                        <a:spcAft>
                          <a:spcPts val="800"/>
                        </a:spcAft>
                      </a:pPr>
                      <a:r>
                        <a:rPr lang="en-IN" sz="700" dirty="0">
                          <a:effectLst/>
                        </a:rPr>
                        <a:t>Content Modifier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Modifies the content of an inbound message by changing the header or body of the message.</a:t>
                      </a:r>
                    </a:p>
                    <a:p>
                      <a:pPr>
                        <a:lnSpc>
                          <a:spcPts val="1800"/>
                        </a:lnSpc>
                        <a:spcBef>
                          <a:spcPts val="1200"/>
                        </a:spcBef>
                        <a:spcAft>
                          <a:spcPts val="1200"/>
                        </a:spcAft>
                      </a:pPr>
                      <a:r>
                        <a:rPr lang="en-IN" sz="1100" dirty="0">
                          <a:effectLst/>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Tree>
    <p:extLst>
      <p:ext uri="{BB962C8B-B14F-4D97-AF65-F5344CB8AC3E}">
        <p14:creationId xmlns:p14="http://schemas.microsoft.com/office/powerpoint/2010/main" val="8230408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9974-C9C5-4CE2-8226-0BA71C39E2B4}"/>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2501581-6E96-6240-E12A-558E88AF2EF1}"/>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nvGraphicFramePr>
        <p:xfrm>
          <a:off x="803246" y="1"/>
          <a:ext cx="11198943" cy="7863071"/>
        </p:xfrm>
        <a:graphic>
          <a:graphicData uri="http://schemas.openxmlformats.org/drawingml/2006/table">
            <a:tbl>
              <a:tblPr firstRow="1" firstCol="1" bandRow="1">
                <a:tableStyleId>{5C22544A-7EE6-4342-B048-85BDC9FD1C3A}</a:tableStyleId>
              </a:tblPr>
              <a:tblGrid>
                <a:gridCol w="2380928">
                  <a:extLst>
                    <a:ext uri="{9D8B030D-6E8A-4147-A177-3AD203B41FA5}">
                      <a16:colId xmlns:a16="http://schemas.microsoft.com/office/drawing/2014/main" val="1015407190"/>
                    </a:ext>
                  </a:extLst>
                </a:gridCol>
                <a:gridCol w="8818015">
                  <a:extLst>
                    <a:ext uri="{9D8B030D-6E8A-4147-A177-3AD203B41FA5}">
                      <a16:colId xmlns:a16="http://schemas.microsoft.com/office/drawing/2014/main" val="2327745229"/>
                    </a:ext>
                  </a:extLst>
                </a:gridCol>
              </a:tblGrid>
              <a:tr h="1165333">
                <a:tc>
                  <a:txBody>
                    <a:bodyPr/>
                    <a:lstStyle/>
                    <a:p>
                      <a:pPr>
                        <a:lnSpc>
                          <a:spcPts val="1800"/>
                        </a:lnSpc>
                        <a:spcAft>
                          <a:spcPts val="800"/>
                        </a:spcAft>
                      </a:pPr>
                      <a:r>
                        <a:rPr lang="en-IN" sz="700" dirty="0">
                          <a:effectLst/>
                        </a:rPr>
                        <a:t>XML Modifier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700">
                          <a:effectLst/>
                        </a:rPr>
                        <a:t>Modifies the content of an inbound message by removing external DTDs and/or removing XML declarations.</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6697737">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Tree>
    <p:extLst>
      <p:ext uri="{BB962C8B-B14F-4D97-AF65-F5344CB8AC3E}">
        <p14:creationId xmlns:p14="http://schemas.microsoft.com/office/powerpoint/2010/main" val="3864171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5356-7B56-407C-BE1A-0537138507C0}"/>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75CF84C-943A-469B-B596-72A4B746F29D}"/>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nvGraphicFramePr>
        <p:xfrm>
          <a:off x="5047308"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4173690057"/>
                    </a:ext>
                  </a:extLst>
                </a:gridCol>
                <a:gridCol w="4431221">
                  <a:extLst>
                    <a:ext uri="{9D8B030D-6E8A-4147-A177-3AD203B41FA5}">
                      <a16:colId xmlns:a16="http://schemas.microsoft.com/office/drawing/2014/main" val="3634409410"/>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Tree>
    <p:extLst>
      <p:ext uri="{BB962C8B-B14F-4D97-AF65-F5344CB8AC3E}">
        <p14:creationId xmlns:p14="http://schemas.microsoft.com/office/powerpoint/2010/main" val="13405445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CD29-97CC-45A0-970B-B4B76F512E49}"/>
              </a:ext>
            </a:extLst>
          </p:cNvPr>
          <p:cNvSpPr>
            <a:spLocks noGrp="1"/>
          </p:cNvSpPr>
          <p:nvPr>
            <p:ph type="title"/>
          </p:nvPr>
        </p:nvSpPr>
        <p:spPr>
          <a:xfrm>
            <a:off x="804672" y="964692"/>
            <a:ext cx="3066936" cy="1188720"/>
          </a:xfrm>
        </p:spPr>
        <p:txBody>
          <a:bodyPr>
            <a:normAutofit/>
          </a:bodyPr>
          <a:lstStyle/>
          <a:p>
            <a:endParaRPr lang="en-IN"/>
          </a:p>
        </p:txBody>
      </p:sp>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7"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nvGraphicFramePr>
        <p:xfrm>
          <a:off x="881103" y="956753"/>
          <a:ext cx="10334891" cy="7031363"/>
        </p:xfrm>
        <a:graphic>
          <a:graphicData uri="http://schemas.openxmlformats.org/drawingml/2006/table">
            <a:tbl>
              <a:tblPr firstRow="1" firstCol="1" bandRow="1">
                <a:tableStyleId>{5C22544A-7EE6-4342-B048-85BDC9FD1C3A}</a:tableStyleId>
              </a:tblPr>
              <a:tblGrid>
                <a:gridCol w="1891933">
                  <a:extLst>
                    <a:ext uri="{9D8B030D-6E8A-4147-A177-3AD203B41FA5}">
                      <a16:colId xmlns:a16="http://schemas.microsoft.com/office/drawing/2014/main" val="1991791287"/>
                    </a:ext>
                  </a:extLst>
                </a:gridCol>
                <a:gridCol w="8442957">
                  <a:extLst>
                    <a:ext uri="{9D8B030D-6E8A-4147-A177-3AD203B41FA5}">
                      <a16:colId xmlns:a16="http://schemas.microsoft.com/office/drawing/2014/main" val="3019852130"/>
                    </a:ext>
                  </a:extLst>
                </a:gridCol>
              </a:tblGrid>
              <a:tr h="7031363">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Tree>
    <p:extLst>
      <p:ext uri="{BB962C8B-B14F-4D97-AF65-F5344CB8AC3E}">
        <p14:creationId xmlns:p14="http://schemas.microsoft.com/office/powerpoint/2010/main" val="1521682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7AB1-1693-4B63-BE87-A5F267311DB2}"/>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05A96923-B595-0FC8-2088-C1428EA9D943}"/>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8BE24DD8-BB8D-4E07-826B-B357C8A8B6C3}"/>
              </a:ext>
            </a:extLst>
          </p:cNvPr>
          <p:cNvGraphicFramePr>
            <a:graphicFrameLocks/>
          </p:cNvGraphicFramePr>
          <p:nvPr/>
        </p:nvGraphicFramePr>
        <p:xfrm>
          <a:off x="5047308"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2114078833"/>
                    </a:ext>
                  </a:extLst>
                </a:gridCol>
                <a:gridCol w="4431221">
                  <a:extLst>
                    <a:ext uri="{9D8B030D-6E8A-4147-A177-3AD203B41FA5}">
                      <a16:colId xmlns:a16="http://schemas.microsoft.com/office/drawing/2014/main" val="2388456459"/>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1837990044"/>
                  </a:ext>
                </a:extLst>
              </a:tr>
            </a:tbl>
          </a:graphicData>
        </a:graphic>
      </p:graphicFrame>
    </p:spTree>
    <p:extLst>
      <p:ext uri="{BB962C8B-B14F-4D97-AF65-F5344CB8AC3E}">
        <p14:creationId xmlns:p14="http://schemas.microsoft.com/office/powerpoint/2010/main" val="12913011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A61-5CFC-44AE-A97C-074408000263}"/>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A1D67968-4D1F-AA0C-7688-609425E1997D}"/>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nvGraphicFramePr>
        <p:xfrm>
          <a:off x="1057359" y="96018"/>
          <a:ext cx="9659212" cy="6665967"/>
        </p:xfrm>
        <a:graphic>
          <a:graphicData uri="http://schemas.openxmlformats.org/drawingml/2006/table">
            <a:tbl>
              <a:tblPr firstRow="1" firstCol="1" bandRow="1">
                <a:tableStyleId>{5C22544A-7EE6-4342-B048-85BDC9FD1C3A}</a:tableStyleId>
              </a:tblPr>
              <a:tblGrid>
                <a:gridCol w="1834819">
                  <a:extLst>
                    <a:ext uri="{9D8B030D-6E8A-4147-A177-3AD203B41FA5}">
                      <a16:colId xmlns:a16="http://schemas.microsoft.com/office/drawing/2014/main" val="3809362110"/>
                    </a:ext>
                  </a:extLst>
                </a:gridCol>
                <a:gridCol w="7824393">
                  <a:extLst>
                    <a:ext uri="{9D8B030D-6E8A-4147-A177-3AD203B41FA5}">
                      <a16:colId xmlns:a16="http://schemas.microsoft.com/office/drawing/2014/main" val="1408481454"/>
                    </a:ext>
                  </a:extLst>
                </a:gridCol>
              </a:tblGrid>
              <a:tr h="6665967">
                <a:tc>
                  <a:txBody>
                    <a:bodyPr/>
                    <a:lstStyle/>
                    <a:p>
                      <a:pPr>
                        <a:lnSpc>
                          <a:spcPts val="1800"/>
                        </a:lnSpc>
                        <a:spcAft>
                          <a:spcPts val="800"/>
                        </a:spcAft>
                      </a:pPr>
                      <a:r>
                        <a:rPr lang="en-IN" sz="1100">
                          <a:effectLst/>
                        </a:rPr>
                        <a:t>Encoder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100" dirty="0">
                          <a:effectLst/>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100" dirty="0">
                          <a:effectLst/>
                        </a:rPr>
                        <a:t>Base64 Encode</a:t>
                      </a:r>
                    </a:p>
                    <a:p>
                      <a:pPr marL="457200">
                        <a:lnSpc>
                          <a:spcPts val="1800"/>
                        </a:lnSpc>
                        <a:spcBef>
                          <a:spcPts val="1200"/>
                        </a:spcBef>
                        <a:spcAft>
                          <a:spcPts val="1200"/>
                        </a:spcAft>
                      </a:pPr>
                      <a:r>
                        <a:rPr lang="en-IN" sz="1100" dirty="0">
                          <a:effectLst/>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MIME Multipart Encode: Transforms the message content into a MIME multipart message.</a:t>
                      </a:r>
                    </a:p>
                    <a:p>
                      <a:pPr marL="457200">
                        <a:lnSpc>
                          <a:spcPts val="1800"/>
                        </a:lnSpc>
                        <a:spcBef>
                          <a:spcPts val="1200"/>
                        </a:spcBef>
                        <a:spcAft>
                          <a:spcPts val="1200"/>
                        </a:spcAft>
                      </a:pPr>
                      <a:r>
                        <a:rPr lang="en-IN" sz="1100" dirty="0">
                          <a:effectLst/>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100" dirty="0">
                          <a:effectLst/>
                        </a:rPr>
                        <a:t>Note</a:t>
                      </a:r>
                    </a:p>
                    <a:p>
                      <a:pPr marL="457200">
                        <a:lnSpc>
                          <a:spcPts val="1800"/>
                        </a:lnSpc>
                        <a:spcAft>
                          <a:spcPts val="800"/>
                        </a:spcAft>
                      </a:pPr>
                      <a:r>
                        <a:rPr lang="en-IN" sz="1100" dirty="0">
                          <a:effectLst/>
                        </a:rPr>
                        <a:t>Note that SAP Cloud Integration does not support the processing of MIME multipart messages that contain multiple attachments with the same file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Tree>
    <p:extLst>
      <p:ext uri="{BB962C8B-B14F-4D97-AF65-F5344CB8AC3E}">
        <p14:creationId xmlns:p14="http://schemas.microsoft.com/office/powerpoint/2010/main" val="5631111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38D-9393-4427-BECB-684721B39DA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27E9A850-EDE2-FB5F-AA8D-8147A0B1DD90}"/>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nvGraphicFramePr>
        <p:xfrm>
          <a:off x="5107988" y="1293277"/>
          <a:ext cx="5657819" cy="4279393"/>
        </p:xfrm>
        <a:graphic>
          <a:graphicData uri="http://schemas.openxmlformats.org/drawingml/2006/table">
            <a:tbl>
              <a:tblPr firstRow="1" firstCol="1" bandRow="1">
                <a:tableStyleId>{5C22544A-7EE6-4342-B048-85BDC9FD1C3A}</a:tableStyleId>
              </a:tblPr>
              <a:tblGrid>
                <a:gridCol w="1974161">
                  <a:extLst>
                    <a:ext uri="{9D8B030D-6E8A-4147-A177-3AD203B41FA5}">
                      <a16:colId xmlns:a16="http://schemas.microsoft.com/office/drawing/2014/main" val="3116638837"/>
                    </a:ext>
                  </a:extLst>
                </a:gridCol>
                <a:gridCol w="3683657">
                  <a:extLst>
                    <a:ext uri="{9D8B030D-6E8A-4147-A177-3AD203B41FA5}">
                      <a16:colId xmlns:a16="http://schemas.microsoft.com/office/drawing/2014/main" val="274136329"/>
                    </a:ext>
                  </a:extLst>
                </a:gridCol>
              </a:tblGrid>
              <a:tr h="1652513">
                <a:tc>
                  <a:txBody>
                    <a:bodyPr/>
                    <a:lstStyle/>
                    <a:p>
                      <a:pPr>
                        <a:lnSpc>
                          <a:spcPts val="1800"/>
                        </a:lnSpc>
                        <a:spcAft>
                          <a:spcPts val="800"/>
                        </a:spcAft>
                      </a:pPr>
                      <a:r>
                        <a:rPr lang="en-IN" sz="1700">
                          <a:effectLst/>
                        </a:rPr>
                        <a:t>Filter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Filters information by extracting a specific node from the incoming message by using an XPath expression.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313440">
                <a:tc>
                  <a:txBody>
                    <a:bodyPr/>
                    <a:lstStyle/>
                    <a:p>
                      <a:pPr>
                        <a:lnSpc>
                          <a:spcPts val="1800"/>
                        </a:lnSpc>
                        <a:spcAft>
                          <a:spcPts val="800"/>
                        </a:spcAft>
                      </a:pPr>
                      <a:r>
                        <a:rPr lang="en-IN" sz="1700">
                          <a:effectLst/>
                        </a:rPr>
                        <a:t>Message Digest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Calculates a digest of the payload or parts of it and stores the result in a message header.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313440">
                <a:tc>
                  <a:txBody>
                    <a:bodyPr/>
                    <a:lstStyle/>
                    <a:p>
                      <a:pPr>
                        <a:lnSpc>
                          <a:spcPts val="1800"/>
                        </a:lnSpc>
                        <a:spcAft>
                          <a:spcPts val="800"/>
                        </a:spcAft>
                      </a:pPr>
                      <a:r>
                        <a:rPr lang="en-IN" sz="1700">
                          <a:effectLst/>
                        </a:rPr>
                        <a:t>Script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Executes custom Java script or Groovy script for message processing.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Tree>
    <p:extLst>
      <p:ext uri="{BB962C8B-B14F-4D97-AF65-F5344CB8AC3E}">
        <p14:creationId xmlns:p14="http://schemas.microsoft.com/office/powerpoint/2010/main" val="21839312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501-C48D-459E-A192-AB0274ADEE0E}"/>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5A03B0AC-E46C-A6C2-6E74-465A94CE0B4E}"/>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nvGraphicFramePr>
        <p:xfrm>
          <a:off x="3452693" y="317609"/>
          <a:ext cx="7597739" cy="6347073"/>
        </p:xfrm>
        <a:graphic>
          <a:graphicData uri="http://schemas.openxmlformats.org/drawingml/2006/table">
            <a:tbl>
              <a:tblPr firstRow="1" firstCol="1" bandRow="1">
                <a:tableStyleId>{5C22544A-7EE6-4342-B048-85BDC9FD1C3A}</a:tableStyleId>
              </a:tblPr>
              <a:tblGrid>
                <a:gridCol w="2310071">
                  <a:extLst>
                    <a:ext uri="{9D8B030D-6E8A-4147-A177-3AD203B41FA5}">
                      <a16:colId xmlns:a16="http://schemas.microsoft.com/office/drawing/2014/main" val="3982152964"/>
                    </a:ext>
                  </a:extLst>
                </a:gridCol>
                <a:gridCol w="5287668">
                  <a:extLst>
                    <a:ext uri="{9D8B030D-6E8A-4147-A177-3AD203B41FA5}">
                      <a16:colId xmlns:a16="http://schemas.microsoft.com/office/drawing/2014/main" val="1976536689"/>
                    </a:ext>
                  </a:extLst>
                </a:gridCol>
              </a:tblGrid>
              <a:tr h="317301">
                <a:tc gridSpan="2">
                  <a:txBody>
                    <a:bodyPr/>
                    <a:lstStyle/>
                    <a:p>
                      <a:pPr>
                        <a:lnSpc>
                          <a:spcPts val="1500"/>
                        </a:lnSpc>
                        <a:spcAft>
                          <a:spcPts val="800"/>
                        </a:spcAft>
                      </a:pPr>
                      <a:r>
                        <a:rPr lang="en-IN" sz="800">
                          <a:effectLst/>
                        </a:rPr>
                        <a:t>Calling External Systems or Subprocesses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64061">
                <a:tc>
                  <a:txBody>
                    <a:bodyPr/>
                    <a:lstStyle/>
                    <a:p>
                      <a:pPr algn="ctr">
                        <a:lnSpc>
                          <a:spcPts val="1800"/>
                        </a:lnSpc>
                        <a:spcAft>
                          <a:spcPts val="800"/>
                        </a:spcAft>
                      </a:pPr>
                      <a:r>
                        <a:rPr lang="en-IN" sz="800">
                          <a:effectLst/>
                        </a:rPr>
                        <a:t>Feature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800">
                          <a:effectLst/>
                        </a:rPr>
                        <a:t>Description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64061">
                <a:tc>
                  <a:txBody>
                    <a:bodyPr/>
                    <a:lstStyle/>
                    <a:p>
                      <a:pPr>
                        <a:lnSpc>
                          <a:spcPts val="1800"/>
                        </a:lnSpc>
                        <a:spcAft>
                          <a:spcPts val="800"/>
                        </a:spcAft>
                      </a:pPr>
                      <a:r>
                        <a:rPr lang="en-IN" sz="800" dirty="0">
                          <a:effectLst/>
                        </a:rPr>
                        <a:t>Request-Reply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in a synchronous step and gets back a response.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64061">
                <a:tc>
                  <a:txBody>
                    <a:bodyPr/>
                    <a:lstStyle/>
                    <a:p>
                      <a:pPr>
                        <a:lnSpc>
                          <a:spcPts val="1800"/>
                        </a:lnSpc>
                        <a:spcAft>
                          <a:spcPts val="800"/>
                        </a:spcAft>
                      </a:pPr>
                      <a:r>
                        <a:rPr lang="en-IN" sz="800">
                          <a:effectLst/>
                        </a:rPr>
                        <a:t>Send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for use cases where no reply is expected.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738135">
                <a:tc>
                  <a:txBody>
                    <a:bodyPr/>
                    <a:lstStyle/>
                    <a:p>
                      <a:pPr>
                        <a:lnSpc>
                          <a:spcPts val="1800"/>
                        </a:lnSpc>
                        <a:spcAft>
                          <a:spcPts val="800"/>
                        </a:spcAft>
                      </a:pPr>
                      <a:r>
                        <a:rPr lang="en-IN" sz="800">
                          <a:effectLst/>
                        </a:rPr>
                        <a:t>Content Enricher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system, accesses resources of this system, and merges the returned content with the original message.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64061">
                <a:tc>
                  <a:txBody>
                    <a:bodyPr/>
                    <a:lstStyle/>
                    <a:p>
                      <a:pPr>
                        <a:lnSpc>
                          <a:spcPts val="1800"/>
                        </a:lnSpc>
                        <a:spcAft>
                          <a:spcPts val="800"/>
                        </a:spcAft>
                      </a:pPr>
                      <a:r>
                        <a:rPr lang="en-IN" sz="800">
                          <a:effectLst/>
                        </a:rPr>
                        <a:t>Poll Enrich Step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Polls content from an external component, and enriches the original message with 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985048">
                <a:tc>
                  <a:txBody>
                    <a:bodyPr/>
                    <a:lstStyle/>
                    <a:p>
                      <a:pPr>
                        <a:lnSpc>
                          <a:spcPts val="1800"/>
                        </a:lnSpc>
                        <a:spcAft>
                          <a:spcPts val="800"/>
                        </a:spcAft>
                      </a:pPr>
                      <a:r>
                        <a:rPr lang="en-IN" sz="800">
                          <a:effectLst/>
                        </a:rPr>
                        <a:t>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800">
                          <a:effectLst/>
                        </a:rPr>
                        <a:t>Calls a local integration process.</a:t>
                      </a:r>
                    </a:p>
                    <a:p>
                      <a:pPr>
                        <a:lnSpc>
                          <a:spcPts val="1800"/>
                        </a:lnSpc>
                        <a:spcBef>
                          <a:spcPts val="1200"/>
                        </a:spcBef>
                        <a:spcAft>
                          <a:spcPts val="800"/>
                        </a:spcAft>
                      </a:pPr>
                      <a:r>
                        <a:rPr lang="en-IN" sz="800">
                          <a:effectLst/>
                        </a:rPr>
                        <a:t>A local integration process defines a container for a separate subprocess to be called from the main process. Using local integration processes, a complex message processing sequence can be fragmented and decomposed into smaller parts.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64061">
                <a:tc>
                  <a:txBody>
                    <a:bodyPr/>
                    <a:lstStyle/>
                    <a:p>
                      <a:pPr>
                        <a:lnSpc>
                          <a:spcPts val="1800"/>
                        </a:lnSpc>
                        <a:spcAft>
                          <a:spcPts val="800"/>
                        </a:spcAft>
                      </a:pPr>
                      <a:r>
                        <a:rPr lang="en-IN" sz="800">
                          <a:effectLst/>
                        </a:rPr>
                        <a:t>Looping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 local integration process in a loop.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486283">
                <a:tc>
                  <a:txBody>
                    <a:bodyPr/>
                    <a:lstStyle/>
                    <a:p>
                      <a:pPr>
                        <a:lnSpc>
                          <a:spcPts val="1800"/>
                        </a:lnSpc>
                        <a:spcAft>
                          <a:spcPts val="800"/>
                        </a:spcAft>
                      </a:pPr>
                      <a:r>
                        <a:rPr lang="en-IN" sz="800">
                          <a:effectLst/>
                        </a:rPr>
                        <a:t>Idempotent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dirty="0">
                          <a:effectLst/>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Tree>
    <p:extLst>
      <p:ext uri="{BB962C8B-B14F-4D97-AF65-F5344CB8AC3E}">
        <p14:creationId xmlns:p14="http://schemas.microsoft.com/office/powerpoint/2010/main" val="15049506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8CCC-5025-4B7B-94ED-920151A9E02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nvPr>
        </p:nvGraphicFramePr>
        <p:xfrm>
          <a:off x="204827" y="-2756787"/>
          <a:ext cx="11245901" cy="10539393"/>
        </p:xfrm>
        <a:graphic>
          <a:graphicData uri="http://schemas.openxmlformats.org/drawingml/2006/table">
            <a:tbl>
              <a:tblPr firstRow="1" firstCol="1" bandRow="1">
                <a:tableStyleId>{5C22544A-7EE6-4342-B048-85BDC9FD1C3A}</a:tableStyleId>
              </a:tblPr>
              <a:tblGrid>
                <a:gridCol w="11245901">
                  <a:extLst>
                    <a:ext uri="{9D8B030D-6E8A-4147-A177-3AD203B41FA5}">
                      <a16:colId xmlns:a16="http://schemas.microsoft.com/office/drawing/2014/main" val="1739650017"/>
                    </a:ext>
                  </a:extLst>
                </a:gridCol>
              </a:tblGrid>
              <a:tr h="248599">
                <a:tc>
                  <a:txBody>
                    <a:bodyPr/>
                    <a:lstStyle/>
                    <a:p>
                      <a:pPr>
                        <a:lnSpc>
                          <a:spcPts val="1500"/>
                        </a:lnSpc>
                        <a:spcAft>
                          <a:spcPts val="800"/>
                        </a:spcAft>
                      </a:pPr>
                      <a:r>
                        <a:rPr lang="en-IN" sz="300">
                          <a:effectLst/>
                        </a:rPr>
                        <a:t>Routing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286699">
                <a:tc>
                  <a:txBody>
                    <a:bodyPr/>
                    <a:lstStyle/>
                    <a:p>
                      <a:pPr algn="ctr">
                        <a:lnSpc>
                          <a:spcPts val="1800"/>
                        </a:lnSpc>
                        <a:spcAft>
                          <a:spcPts val="800"/>
                        </a:spcAft>
                      </a:pPr>
                      <a:r>
                        <a:rPr lang="en-IN" sz="300">
                          <a:effectLst/>
                        </a:rPr>
                        <a:t>Description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997899">
                <a:tc>
                  <a:txBody>
                    <a:bodyPr/>
                    <a:lstStyle/>
                    <a:p>
                      <a:pPr>
                        <a:lnSpc>
                          <a:spcPts val="1800"/>
                        </a:lnSpc>
                        <a:spcAft>
                          <a:spcPts val="1200"/>
                        </a:spcAft>
                      </a:pPr>
                      <a:r>
                        <a:rPr lang="en-IN" sz="300">
                          <a:effectLst/>
                        </a:rPr>
                        <a:t>Routes a message to one or more receivers.</a:t>
                      </a:r>
                    </a:p>
                    <a:p>
                      <a:pPr>
                        <a:lnSpc>
                          <a:spcPts val="1800"/>
                        </a:lnSpc>
                        <a:spcBef>
                          <a:spcPts val="1200"/>
                        </a:spcBef>
                        <a:spcAft>
                          <a:spcPts val="800"/>
                        </a:spcAft>
                      </a:pPr>
                      <a:r>
                        <a:rPr lang="en-IN" sz="300">
                          <a:effectLst/>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709099">
                <a:tc>
                  <a:txBody>
                    <a:bodyPr/>
                    <a:lstStyle/>
                    <a:p>
                      <a:pPr>
                        <a:lnSpc>
                          <a:spcPts val="1800"/>
                        </a:lnSpc>
                        <a:spcAft>
                          <a:spcPts val="1200"/>
                        </a:spcAft>
                      </a:pPr>
                      <a:r>
                        <a:rPr lang="en-IN" sz="300">
                          <a:effectLst/>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Sequential multicast: defines the sequence in which the message transfer to the receivers is initiated.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7297099">
                <a:tc>
                  <a:txBody>
                    <a:bodyPr/>
                    <a:lstStyle/>
                    <a:p>
                      <a:pPr>
                        <a:lnSpc>
                          <a:spcPts val="1800"/>
                        </a:lnSpc>
                        <a:spcAft>
                          <a:spcPts val="1200"/>
                        </a:spcAft>
                      </a:pPr>
                      <a:r>
                        <a:rPr lang="en-IN" sz="1100" dirty="0">
                          <a:effectLst/>
                        </a:rPr>
                        <a:t>Decomposes a composite message into a series of individual messages and sends them to a receiver.</a:t>
                      </a:r>
                    </a:p>
                    <a:p>
                      <a:pPr>
                        <a:lnSpc>
                          <a:spcPts val="1800"/>
                        </a:lnSpc>
                        <a:spcBef>
                          <a:spcPts val="1200"/>
                        </a:spcBef>
                        <a:spcAft>
                          <a:spcPts val="1200"/>
                        </a:spcAft>
                      </a:pPr>
                      <a:r>
                        <a:rPr lang="en-IN" sz="1100" dirty="0">
                          <a:effectLst/>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100" dirty="0">
                          <a:effectLst/>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splitter: Splits an inbound archive file (.zip) into individual files.</a:t>
                      </a:r>
                    </a:p>
                    <a:p>
                      <a:pPr>
                        <a:lnSpc>
                          <a:spcPts val="1800"/>
                        </a:lnSpc>
                        <a:spcBef>
                          <a:spcPts val="1200"/>
                        </a:spcBef>
                        <a:spcAft>
                          <a:spcPts val="800"/>
                        </a:spcAft>
                      </a:pPr>
                      <a:r>
                        <a:rPr lang="en-IN" sz="300" dirty="0">
                          <a:effectLst/>
                        </a:rPr>
                        <a:t>Certain constraints apply with regard to the supported data formats (as described in the product documentation).</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2487991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1D1-7FCA-4FB1-91A6-DC9A9377D50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2B510F0-6C8A-A9C5-F90E-622C61AB1F05}"/>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nvGraphicFramePr>
        <p:xfrm>
          <a:off x="4823365" y="1377285"/>
          <a:ext cx="6227064" cy="4114720"/>
        </p:xfrm>
        <a:graphic>
          <a:graphicData uri="http://schemas.openxmlformats.org/drawingml/2006/table">
            <a:tbl>
              <a:tblPr firstRow="1" firstCol="1" bandRow="1">
                <a:tableStyleId>{5C22544A-7EE6-4342-B048-85BDC9FD1C3A}</a:tableStyleId>
              </a:tblPr>
              <a:tblGrid>
                <a:gridCol w="1332303">
                  <a:extLst>
                    <a:ext uri="{9D8B030D-6E8A-4147-A177-3AD203B41FA5}">
                      <a16:colId xmlns:a16="http://schemas.microsoft.com/office/drawing/2014/main" val="533870290"/>
                    </a:ext>
                  </a:extLst>
                </a:gridCol>
                <a:gridCol w="4894761">
                  <a:extLst>
                    <a:ext uri="{9D8B030D-6E8A-4147-A177-3AD203B41FA5}">
                      <a16:colId xmlns:a16="http://schemas.microsoft.com/office/drawing/2014/main" val="199011362"/>
                    </a:ext>
                  </a:extLst>
                </a:gridCol>
              </a:tblGrid>
              <a:tr h="3057624">
                <a:tc>
                  <a:txBody>
                    <a:bodyPr/>
                    <a:lstStyle/>
                    <a:p>
                      <a:pPr>
                        <a:lnSpc>
                          <a:spcPts val="1800"/>
                        </a:lnSpc>
                        <a:spcAft>
                          <a:spcPts val="800"/>
                        </a:spcAft>
                      </a:pPr>
                      <a:r>
                        <a:rPr lang="en-IN" sz="1300">
                          <a:effectLst/>
                        </a:rPr>
                        <a:t>Join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300">
                          <a:effectLst/>
                        </a:rPr>
                        <a:t>Merges messages from different routes and combines them into a single message.</a:t>
                      </a:r>
                    </a:p>
                    <a:p>
                      <a:pPr>
                        <a:lnSpc>
                          <a:spcPts val="1800"/>
                        </a:lnSpc>
                        <a:spcBef>
                          <a:spcPts val="1200"/>
                        </a:spcBef>
                        <a:spcAft>
                          <a:spcPts val="1200"/>
                        </a:spcAft>
                      </a:pPr>
                      <a:r>
                        <a:rPr lang="en-IN" sz="1300">
                          <a:effectLst/>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300">
                          <a:effectLst/>
                        </a:rPr>
                        <a:t>Certain constraints apply with regard to the usage of this feature (as described in the product documentation).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057096">
                <a:tc>
                  <a:txBody>
                    <a:bodyPr/>
                    <a:lstStyle/>
                    <a:p>
                      <a:pPr>
                        <a:lnSpc>
                          <a:spcPts val="1800"/>
                        </a:lnSpc>
                        <a:spcAft>
                          <a:spcPts val="800"/>
                        </a:spcAft>
                      </a:pPr>
                      <a:r>
                        <a:rPr lang="en-IN" sz="1300">
                          <a:effectLst/>
                        </a:rPr>
                        <a:t>Gather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300">
                          <a:effectLst/>
                        </a:rPr>
                        <a:t>Merges messages from different routes (into a single message) with the option to define certain strategies how to combine the initial messages.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Tree>
    <p:extLst>
      <p:ext uri="{BB962C8B-B14F-4D97-AF65-F5344CB8AC3E}">
        <p14:creationId xmlns:p14="http://schemas.microsoft.com/office/powerpoint/2010/main" val="625988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966B9-0DA6-48B6-B26F-6B433DC0BDA5}"/>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IDOC</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93CD9B8-DFF4-478D-B6AE-236A126E08AE}"/>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Allows SAP Cloud Integration to exchange Intermediate Document (IDoc) messages with a sender system that supports communication via SOAP Web services.</a:t>
            </a:r>
          </a:p>
          <a:p>
            <a:r>
              <a:rPr lang="en-IN" sz="2000" b="0" i="0">
                <a:solidFill>
                  <a:schemeClr val="tx1">
                    <a:alpha val="80000"/>
                  </a:schemeClr>
                </a:solidFill>
                <a:effectLst/>
                <a:latin typeface="72"/>
              </a:rPr>
              <a:t>A size limit for the inbound message can be configured for the sender adapter.</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7574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D36-1992-4F12-A950-0CC3FF0B127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DEBC2E67-D40D-E4D4-6A37-3F3FDBEE9AA1}"/>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nvGraphicFramePr>
        <p:xfrm>
          <a:off x="5206863" y="237041"/>
          <a:ext cx="6227064" cy="6406472"/>
        </p:xfrm>
        <a:graphic>
          <a:graphicData uri="http://schemas.openxmlformats.org/drawingml/2006/table">
            <a:tbl>
              <a:tblPr firstRow="1" firstCol="1" bandRow="1">
                <a:tableStyleId>{5C22544A-7EE6-4342-B048-85BDC9FD1C3A}</a:tableStyleId>
              </a:tblPr>
              <a:tblGrid>
                <a:gridCol w="1850279">
                  <a:extLst>
                    <a:ext uri="{9D8B030D-6E8A-4147-A177-3AD203B41FA5}">
                      <a16:colId xmlns:a16="http://schemas.microsoft.com/office/drawing/2014/main" val="922207148"/>
                    </a:ext>
                  </a:extLst>
                </a:gridCol>
                <a:gridCol w="4376785">
                  <a:extLst>
                    <a:ext uri="{9D8B030D-6E8A-4147-A177-3AD203B41FA5}">
                      <a16:colId xmlns:a16="http://schemas.microsoft.com/office/drawing/2014/main" val="2597299368"/>
                    </a:ext>
                  </a:extLst>
                </a:gridCol>
              </a:tblGrid>
              <a:tr h="1214755">
                <a:tc gridSpan="2">
                  <a:txBody>
                    <a:bodyPr/>
                    <a:lstStyle/>
                    <a:p>
                      <a:pPr>
                        <a:lnSpc>
                          <a:spcPts val="1500"/>
                        </a:lnSpc>
                        <a:spcAft>
                          <a:spcPts val="800"/>
                        </a:spcAft>
                      </a:pPr>
                      <a:r>
                        <a:rPr lang="en-IN" sz="900">
                          <a:effectLst/>
                        </a:rPr>
                        <a:t>Storing Data During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32729">
                <a:tc>
                  <a:txBody>
                    <a:bodyPr/>
                    <a:lstStyle/>
                    <a:p>
                      <a:pPr algn="ctr">
                        <a:lnSpc>
                          <a:spcPts val="1800"/>
                        </a:lnSpc>
                        <a:spcAft>
                          <a:spcPts val="800"/>
                        </a:spcAft>
                      </a:pPr>
                      <a:r>
                        <a:rPr lang="en-IN" sz="900">
                          <a:effectLst/>
                        </a:rPr>
                        <a:t>Feature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9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37529">
                <a:tc>
                  <a:txBody>
                    <a:bodyPr/>
                    <a:lstStyle/>
                    <a:p>
                      <a:pPr>
                        <a:lnSpc>
                          <a:spcPts val="1800"/>
                        </a:lnSpc>
                        <a:spcAft>
                          <a:spcPts val="800"/>
                        </a:spcAft>
                      </a:pPr>
                      <a:r>
                        <a:rPr lang="en-IN" sz="900">
                          <a:effectLst/>
                        </a:rPr>
                        <a:t>Persist Message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Stores a message payload so that you can access the stored message and analyze it at a later point in time.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88729">
                <a:tc>
                  <a:txBody>
                    <a:bodyPr/>
                    <a:lstStyle/>
                    <a:p>
                      <a:pPr>
                        <a:lnSpc>
                          <a:spcPts val="1800"/>
                        </a:lnSpc>
                        <a:spcAft>
                          <a:spcPts val="800"/>
                        </a:spcAft>
                      </a:pPr>
                      <a:r>
                        <a:rPr lang="en-IN" sz="900">
                          <a:effectLst/>
                        </a:rPr>
                        <a:t>Data Store Operations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900">
                          <a:effectLst/>
                        </a:rPr>
                        <a:t>Stores messages temporarily for later processing.</a:t>
                      </a:r>
                    </a:p>
                    <a:p>
                      <a:pPr>
                        <a:lnSpc>
                          <a:spcPts val="1800"/>
                        </a:lnSpc>
                        <a:spcBef>
                          <a:spcPts val="1200"/>
                        </a:spcBef>
                        <a:spcAft>
                          <a:spcPts val="1200"/>
                        </a:spcAft>
                      </a:pPr>
                      <a:r>
                        <a:rPr lang="en-IN" sz="900">
                          <a:effectLst/>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DELETE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32729">
                <a:tc>
                  <a:txBody>
                    <a:bodyPr/>
                    <a:lstStyle/>
                    <a:p>
                      <a:pPr>
                        <a:lnSpc>
                          <a:spcPts val="1800"/>
                        </a:lnSpc>
                        <a:spcAft>
                          <a:spcPts val="800"/>
                        </a:spcAft>
                      </a:pPr>
                      <a:r>
                        <a:rPr lang="en-IN" sz="900">
                          <a:effectLst/>
                        </a:rPr>
                        <a:t>Write Variables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dirty="0">
                          <a:effectLst/>
                        </a:rPr>
                        <a:t>Specifies values for variables required during message processing.</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Tree>
    <p:extLst>
      <p:ext uri="{BB962C8B-B14F-4D97-AF65-F5344CB8AC3E}">
        <p14:creationId xmlns:p14="http://schemas.microsoft.com/office/powerpoint/2010/main" val="38951232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5649-A362-4038-9F36-1451C7998B7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9304620-8E7F-D614-EB7D-A1A7523BBAA2}"/>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nvGraphicFramePr>
        <p:xfrm>
          <a:off x="522516" y="491781"/>
          <a:ext cx="10501512" cy="8631471"/>
        </p:xfrm>
        <a:graphic>
          <a:graphicData uri="http://schemas.openxmlformats.org/drawingml/2006/table">
            <a:tbl>
              <a:tblPr firstRow="1" firstCol="1" bandRow="1">
                <a:tableStyleId>{5C22544A-7EE6-4342-B048-85BDC9FD1C3A}</a:tableStyleId>
              </a:tblPr>
              <a:tblGrid>
                <a:gridCol w="10501512">
                  <a:extLst>
                    <a:ext uri="{9D8B030D-6E8A-4147-A177-3AD203B41FA5}">
                      <a16:colId xmlns:a16="http://schemas.microsoft.com/office/drawing/2014/main" val="4128353721"/>
                    </a:ext>
                  </a:extLst>
                </a:gridCol>
              </a:tblGrid>
              <a:tr h="281493">
                <a:tc>
                  <a:txBody>
                    <a:bodyPr/>
                    <a:lstStyle/>
                    <a:p>
                      <a:pPr>
                        <a:lnSpc>
                          <a:spcPts val="1500"/>
                        </a:lnSpc>
                        <a:spcAft>
                          <a:spcPts val="800"/>
                        </a:spcAft>
                      </a:pPr>
                      <a:r>
                        <a:rPr lang="en-IN" sz="1100">
                          <a:effectLst/>
                        </a:rPr>
                        <a:t>Protecting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323493">
                <a:tc>
                  <a:txBody>
                    <a:bodyPr/>
                    <a:lstStyle/>
                    <a:p>
                      <a:pPr algn="ctr">
                        <a:lnSpc>
                          <a:spcPts val="1800"/>
                        </a:lnSpc>
                        <a:spcAft>
                          <a:spcPts val="800"/>
                        </a:spcAft>
                      </a:pPr>
                      <a:r>
                        <a:rPr lang="en-IN" sz="11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2675495">
                <a:tc>
                  <a:txBody>
                    <a:bodyPr/>
                    <a:lstStyle/>
                    <a:p>
                      <a:pPr>
                        <a:lnSpc>
                          <a:spcPts val="1800"/>
                        </a:lnSpc>
                        <a:spcAft>
                          <a:spcPts val="1200"/>
                        </a:spcAft>
                      </a:pPr>
                      <a:r>
                        <a:rPr lang="en-IN" sz="1100" dirty="0">
                          <a:effectLst/>
                        </a:rPr>
                        <a:t>Encrypts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2675495">
                <a:tc>
                  <a:txBody>
                    <a:bodyPr/>
                    <a:lstStyle/>
                    <a:p>
                      <a:pPr>
                        <a:lnSpc>
                          <a:spcPts val="1800"/>
                        </a:lnSpc>
                        <a:spcAft>
                          <a:spcPts val="1200"/>
                        </a:spcAft>
                      </a:pPr>
                      <a:r>
                        <a:rPr lang="en-IN" sz="1100" dirty="0">
                          <a:effectLst/>
                        </a:rPr>
                        <a:t>Decrypts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2675495">
                <a:tc>
                  <a:txBody>
                    <a:bodyPr/>
                    <a:lstStyle/>
                    <a:p>
                      <a:pPr>
                        <a:lnSpc>
                          <a:spcPts val="1800"/>
                        </a:lnSpc>
                        <a:spcAft>
                          <a:spcPts val="1200"/>
                        </a:spcAft>
                      </a:pPr>
                      <a:r>
                        <a:rPr lang="en-IN" sz="1100" dirty="0">
                          <a:effectLst/>
                        </a:rPr>
                        <a:t>Signs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Digital Signature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Tree>
    <p:extLst>
      <p:ext uri="{BB962C8B-B14F-4D97-AF65-F5344CB8AC3E}">
        <p14:creationId xmlns:p14="http://schemas.microsoft.com/office/powerpoint/2010/main" val="31898200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nvPr>
        </p:nvGraphicFramePr>
        <p:xfrm>
          <a:off x="1709824" y="1124712"/>
          <a:ext cx="8772352" cy="4608576"/>
        </p:xfrm>
        <a:graphic>
          <a:graphicData uri="http://schemas.openxmlformats.org/drawingml/2006/table">
            <a:tbl>
              <a:tblPr firstRow="1" firstCol="1" bandRow="1">
                <a:tableStyleId>{5C22544A-7EE6-4342-B048-85BDC9FD1C3A}</a:tableStyleId>
              </a:tblPr>
              <a:tblGrid>
                <a:gridCol w="2661077">
                  <a:extLst>
                    <a:ext uri="{9D8B030D-6E8A-4147-A177-3AD203B41FA5}">
                      <a16:colId xmlns:a16="http://schemas.microsoft.com/office/drawing/2014/main" val="3553590065"/>
                    </a:ext>
                  </a:extLst>
                </a:gridCol>
                <a:gridCol w="6111275">
                  <a:extLst>
                    <a:ext uri="{9D8B030D-6E8A-4147-A177-3AD203B41FA5}">
                      <a16:colId xmlns:a16="http://schemas.microsoft.com/office/drawing/2014/main" val="3267086777"/>
                    </a:ext>
                  </a:extLst>
                </a:gridCol>
              </a:tblGrid>
              <a:tr h="4608576">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a:effectLst/>
                        </a:rPr>
                        <a:t>Verifies a message.</a:t>
                      </a:r>
                      <a:endParaRPr lang="en-IN" sz="2300">
                        <a:effectLst/>
                      </a:endParaRPr>
                    </a:p>
                    <a:p>
                      <a:pPr>
                        <a:lnSpc>
                          <a:spcPts val="1800"/>
                        </a:lnSpc>
                        <a:spcBef>
                          <a:spcPts val="1200"/>
                        </a:spcBef>
                        <a:spcAft>
                          <a:spcPts val="1200"/>
                        </a:spcAft>
                      </a:pPr>
                      <a:r>
                        <a:rPr lang="en-IN" sz="2400">
                          <a:effectLst/>
                        </a:rPr>
                        <a:t>Supported standards:</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PKCS#7/CMS Enveloped Data and Signed Data</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XML Digital Signature</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Tree>
    <p:extLst>
      <p:ext uri="{BB962C8B-B14F-4D97-AF65-F5344CB8AC3E}">
        <p14:creationId xmlns:p14="http://schemas.microsoft.com/office/powerpoint/2010/main" val="4204625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err="1"/>
              <a:t>QnA</a:t>
            </a:r>
            <a:r>
              <a:rPr lang="en-IN"/>
              <a:t>/Recap</a:t>
            </a:r>
            <a:endParaRPr lang="en-IN" dirty="0"/>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1471456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AC2F-73DC-404F-9578-3A7C44ADE4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0283FF-56B8-43E4-9682-D9CF287F6B8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917612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5863D-9E43-40DB-9A0D-6BF9F9AACA64}"/>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JMS</a:t>
            </a:r>
          </a:p>
        </p:txBody>
      </p:sp>
      <p:graphicFrame>
        <p:nvGraphicFramePr>
          <p:cNvPr id="5" name="Content Placeholder 2">
            <a:extLst>
              <a:ext uri="{FF2B5EF4-FFF2-40B4-BE49-F238E27FC236}">
                <a16:creationId xmlns:a16="http://schemas.microsoft.com/office/drawing/2014/main" id="{A60447FE-CD1B-9468-CE18-6F2010F1EE98}"/>
              </a:ext>
            </a:extLst>
          </p:cNvPr>
          <p:cNvGraphicFramePr>
            <a:graphicFrameLocks noGrp="1"/>
          </p:cNvGraphicFramePr>
          <p:nvPr>
            <p:ph idx="1"/>
            <p:extLst>
              <p:ext uri="{D42A27DB-BD31-4B8C-83A1-F6EECF244321}">
                <p14:modId xmlns:p14="http://schemas.microsoft.com/office/powerpoint/2010/main" val="148920169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215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F4325-6FCC-4207-9165-CCFFCD2E347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Odata</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36F2318-8666-8F2F-301B-8B1942592F46}"/>
              </a:ext>
            </a:extLst>
          </p:cNvPr>
          <p:cNvGraphicFramePr>
            <a:graphicFrameLocks noGrp="1"/>
          </p:cNvGraphicFramePr>
          <p:nvPr>
            <p:ph idx="1"/>
            <p:extLst>
              <p:ext uri="{D42A27DB-BD31-4B8C-83A1-F6EECF244321}">
                <p14:modId xmlns:p14="http://schemas.microsoft.com/office/powerpoint/2010/main" val="4107453069"/>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329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EB829-E122-4CF5-B06B-5E6FE217556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Open Connector</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E325CACD-3A52-3EC4-E693-CA71B6C30099}"/>
              </a:ext>
            </a:extLst>
          </p:cNvPr>
          <p:cNvGraphicFramePr>
            <a:graphicFrameLocks noGrp="1"/>
          </p:cNvGraphicFramePr>
          <p:nvPr>
            <p:ph idx="1"/>
            <p:extLst>
              <p:ext uri="{D42A27DB-BD31-4B8C-83A1-F6EECF244321}">
                <p14:modId xmlns:p14="http://schemas.microsoft.com/office/powerpoint/2010/main" val="72400761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407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7D85-6CDE-4001-8198-4BD021725A08}"/>
              </a:ext>
            </a:extLst>
          </p:cNvPr>
          <p:cNvSpPr>
            <a:spLocks noGrp="1"/>
          </p:cNvSpPr>
          <p:nvPr>
            <p:ph type="title"/>
          </p:nvPr>
        </p:nvSpPr>
        <p:spPr>
          <a:xfrm>
            <a:off x="635000" y="640823"/>
            <a:ext cx="3418659" cy="5583148"/>
          </a:xfrm>
        </p:spPr>
        <p:txBody>
          <a:bodyPr anchor="ctr">
            <a:normAutofit/>
          </a:bodyPr>
          <a:lstStyle/>
          <a:p>
            <a:r>
              <a:rPr lang="en-IN" sz="5400"/>
              <a:t>Process Direct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2731ABA1-5A60-EC55-F573-CA5A35105DB2}"/>
              </a:ext>
            </a:extLst>
          </p:cNvPr>
          <p:cNvGraphicFramePr>
            <a:graphicFrameLocks noGrp="1"/>
          </p:cNvGraphicFramePr>
          <p:nvPr>
            <p:ph idx="1"/>
            <p:extLst>
              <p:ext uri="{D42A27DB-BD31-4B8C-83A1-F6EECF244321}">
                <p14:modId xmlns:p14="http://schemas.microsoft.com/office/powerpoint/2010/main" val="20345795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146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1296A-16E6-4A31-A01E-82FC3D52A9CD}"/>
              </a:ext>
            </a:extLst>
          </p:cNvPr>
          <p:cNvSpPr>
            <a:spLocks noGrp="1"/>
          </p:cNvSpPr>
          <p:nvPr>
            <p:ph type="title"/>
          </p:nvPr>
        </p:nvSpPr>
        <p:spPr>
          <a:xfrm>
            <a:off x="1006900" y="1188637"/>
            <a:ext cx="3141430" cy="4480726"/>
          </a:xfrm>
        </p:spPr>
        <p:txBody>
          <a:bodyPr>
            <a:normAutofit/>
          </a:bodyPr>
          <a:lstStyle/>
          <a:p>
            <a:pPr algn="r"/>
            <a:r>
              <a:rPr lang="en-IN" sz="6600"/>
              <a:t>SOAP</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E94BB7-8B6E-4BCC-AA51-F8D7A8A6691A}"/>
              </a:ext>
            </a:extLst>
          </p:cNvPr>
          <p:cNvSpPr>
            <a:spLocks noGrp="1"/>
          </p:cNvSpPr>
          <p:nvPr>
            <p:ph idx="1"/>
          </p:nvPr>
        </p:nvSpPr>
        <p:spPr>
          <a:xfrm>
            <a:off x="5138928" y="1338729"/>
            <a:ext cx="4795584" cy="4180542"/>
          </a:xfrm>
        </p:spPr>
        <p:txBody>
          <a:bodyPr anchor="ctr">
            <a:normAutofit/>
          </a:bodyPr>
          <a:lstStyle/>
          <a:p>
            <a:r>
              <a:rPr lang="en-US" sz="2000" b="0" i="0">
                <a:effectLst/>
                <a:latin typeface="72"/>
              </a:rPr>
              <a:t>Exchanges messages with a sender system that supports Simple Object Access Protocol (SOAP) 1.1 or SOAP 1.2.</a:t>
            </a:r>
          </a:p>
          <a:p>
            <a:r>
              <a:rPr lang="en-US" sz="2000" b="0" i="0">
                <a:effectLst/>
                <a:latin typeface="72"/>
              </a:rPr>
              <a:t>The message exchange patterns supported by the sender adapter are one-way messaging or request-reply.</a:t>
            </a:r>
          </a:p>
          <a:p>
            <a:r>
              <a:rPr lang="en-US" sz="2000" b="0" i="0">
                <a:effectLst/>
                <a:latin typeface="72"/>
              </a:rPr>
              <a:t>The adapter supports Web services Security (WS-Security).</a:t>
            </a:r>
          </a:p>
          <a:p>
            <a:r>
              <a:rPr lang="en-US" sz="2000" b="0" i="0">
                <a:effectLst/>
                <a:latin typeface="72"/>
              </a:rPr>
              <a:t>A size limit for the inbound message can be configured for the sender adapter.</a:t>
            </a:r>
          </a:p>
          <a:p>
            <a:r>
              <a:rPr lang="en-IN" sz="2000" b="1" i="0">
                <a:effectLst/>
                <a:latin typeface="72"/>
              </a:rPr>
              <a:t>SOAP SOAP 1.x</a:t>
            </a:r>
          </a:p>
          <a:p>
            <a:r>
              <a:rPr lang="en-IN" sz="2000" b="1" i="0">
                <a:effectLst/>
                <a:latin typeface="72"/>
              </a:rPr>
              <a:t>SOAP SAP RM</a:t>
            </a:r>
            <a:endParaRPr lang="en-IN" sz="2000"/>
          </a:p>
        </p:txBody>
      </p:sp>
    </p:spTree>
    <p:extLst>
      <p:ext uri="{BB962C8B-B14F-4D97-AF65-F5344CB8AC3E}">
        <p14:creationId xmlns:p14="http://schemas.microsoft.com/office/powerpoint/2010/main" val="292520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6D53-78E5-4B29-B8C6-29612B5F0604}"/>
              </a:ext>
            </a:extLst>
          </p:cNvPr>
          <p:cNvSpPr>
            <a:spLocks noGrp="1"/>
          </p:cNvSpPr>
          <p:nvPr>
            <p:ph type="title"/>
          </p:nvPr>
        </p:nvSpPr>
        <p:spPr>
          <a:xfrm>
            <a:off x="1006900" y="1188637"/>
            <a:ext cx="3141430" cy="4480726"/>
          </a:xfrm>
        </p:spPr>
        <p:txBody>
          <a:bodyPr>
            <a:normAutofit/>
          </a:bodyPr>
          <a:lstStyle/>
          <a:p>
            <a:pPr algn="r"/>
            <a:r>
              <a:rPr lang="en-IN" sz="6600"/>
              <a:t>HTTPS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62DE5C-8135-4922-9497-547E16EF567F}"/>
              </a:ext>
            </a:extLst>
          </p:cNvPr>
          <p:cNvSpPr>
            <a:spLocks noGrp="1"/>
          </p:cNvSpPr>
          <p:nvPr>
            <p:ph idx="1"/>
          </p:nvPr>
        </p:nvSpPr>
        <p:spPr>
          <a:xfrm>
            <a:off x="5138928" y="1338729"/>
            <a:ext cx="4795584" cy="4180542"/>
          </a:xfrm>
        </p:spPr>
        <p:txBody>
          <a:bodyPr anchor="ctr">
            <a:normAutofit/>
          </a:bodyPr>
          <a:lstStyle/>
          <a:p>
            <a:r>
              <a:rPr lang="en-US" sz="2400" b="0" i="0">
                <a:effectLst/>
                <a:latin typeface="72"/>
              </a:rPr>
              <a:t>Establishes an HTTPS connection between SAP Cloud Integration and a sender system.</a:t>
            </a:r>
            <a:endParaRPr lang="en-IN" sz="2400"/>
          </a:p>
        </p:txBody>
      </p:sp>
    </p:spTree>
    <p:extLst>
      <p:ext uri="{BB962C8B-B14F-4D97-AF65-F5344CB8AC3E}">
        <p14:creationId xmlns:p14="http://schemas.microsoft.com/office/powerpoint/2010/main" val="7107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7EE3C-8021-4BE1-B429-A04FC7368468}"/>
              </a:ext>
            </a:extLst>
          </p:cNvPr>
          <p:cNvSpPr>
            <a:spLocks noGrp="1"/>
          </p:cNvSpPr>
          <p:nvPr>
            <p:ph type="title"/>
          </p:nvPr>
        </p:nvSpPr>
        <p:spPr>
          <a:xfrm>
            <a:off x="1006900" y="1188637"/>
            <a:ext cx="3057101" cy="4480726"/>
          </a:xfrm>
        </p:spPr>
        <p:txBody>
          <a:bodyPr>
            <a:normAutofit/>
          </a:bodyPr>
          <a:lstStyle/>
          <a:p>
            <a:pPr algn="r"/>
            <a:r>
              <a:rPr lang="en-IN" sz="6600"/>
              <a:t>HTTP</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FA8707-3F9E-F82C-9501-9DA76C3C2841}"/>
              </a:ext>
            </a:extLst>
          </p:cNvPr>
          <p:cNvGraphicFramePr>
            <a:graphicFrameLocks noGrp="1"/>
          </p:cNvGraphicFramePr>
          <p:nvPr>
            <p:ph idx="1"/>
            <p:extLst>
              <p:ext uri="{D42A27DB-BD31-4B8C-83A1-F6EECF244321}">
                <p14:modId xmlns:p14="http://schemas.microsoft.com/office/powerpoint/2010/main" val="2966595792"/>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469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6E61CBA-0103-480F-8CB1-F9D8FEC48B59}"/>
              </a:ext>
            </a:extLst>
          </p:cNvPr>
          <p:cNvGraphicFramePr>
            <a:graphicFrameLocks noChangeAspect="1"/>
          </p:cNvGraphicFramePr>
          <p:nvPr/>
        </p:nvGraphicFramePr>
        <p:xfrm>
          <a:off x="2231136" y="2465478"/>
          <a:ext cx="8128000" cy="2882900"/>
        </p:xfrm>
        <a:graphic>
          <a:graphicData uri="http://schemas.openxmlformats.org/presentationml/2006/ole">
            <mc:AlternateContent xmlns:mc="http://schemas.openxmlformats.org/markup-compatibility/2006">
              <mc:Choice xmlns:v="urn:schemas-microsoft-com:vml" Requires="v">
                <p:oleObj name="Bitmap Image" r:id="rId2" imgW="10293480" imgH="3651120" progId="PBrush">
                  <p:embed/>
                </p:oleObj>
              </mc:Choice>
              <mc:Fallback>
                <p:oleObj name="Bitmap Image" r:id="rId2" imgW="10293480" imgH="3651120" progId="PBrush">
                  <p:embed/>
                  <p:pic>
                    <p:nvPicPr>
                      <p:cNvPr id="4" name="Object 3">
                        <a:extLst>
                          <a:ext uri="{FF2B5EF4-FFF2-40B4-BE49-F238E27FC236}">
                            <a16:creationId xmlns:a16="http://schemas.microsoft.com/office/drawing/2014/main" id="{16E61CBA-0103-480F-8CB1-F9D8FEC48B59}"/>
                          </a:ext>
                        </a:extLst>
                      </p:cNvPr>
                      <p:cNvPicPr/>
                      <p:nvPr/>
                    </p:nvPicPr>
                    <p:blipFill>
                      <a:blip r:embed="rId3"/>
                      <a:stretch>
                        <a:fillRect/>
                      </a:stretch>
                    </p:blipFill>
                    <p:spPr>
                      <a:xfrm>
                        <a:off x="2231136" y="2465478"/>
                        <a:ext cx="8128000" cy="2882900"/>
                      </a:xfrm>
                      <a:prstGeom prst="rect">
                        <a:avLst/>
                      </a:prstGeom>
                    </p:spPr>
                  </p:pic>
                </p:oleObj>
              </mc:Fallback>
            </mc:AlternateContent>
          </a:graphicData>
        </a:graphic>
      </p:graphicFrame>
    </p:spTree>
    <p:extLst>
      <p:ext uri="{BB962C8B-B14F-4D97-AF65-F5344CB8AC3E}">
        <p14:creationId xmlns:p14="http://schemas.microsoft.com/office/powerpoint/2010/main" val="386647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504-9FEC-4066-9E2B-58EC88DDF45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6DB68B-83A3-4D9E-B192-90A3E5AAFE35}"/>
              </a:ext>
            </a:extLst>
          </p:cNvPr>
          <p:cNvPicPr>
            <a:picLocks noGrp="1" noChangeAspect="1"/>
          </p:cNvPicPr>
          <p:nvPr>
            <p:ph idx="1"/>
          </p:nvPr>
        </p:nvPicPr>
        <p:blipFill>
          <a:blip r:embed="rId2"/>
          <a:stretch>
            <a:fillRect/>
          </a:stretch>
        </p:blipFill>
        <p:spPr>
          <a:xfrm>
            <a:off x="2424779" y="1827191"/>
            <a:ext cx="7342443" cy="4130125"/>
          </a:xfrm>
        </p:spPr>
      </p:pic>
    </p:spTree>
    <p:extLst>
      <p:ext uri="{BB962C8B-B14F-4D97-AF65-F5344CB8AC3E}">
        <p14:creationId xmlns:p14="http://schemas.microsoft.com/office/powerpoint/2010/main" val="414705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5F44-1B93-4495-80E6-5B8B7763AF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114F3-F1D5-4EC5-992B-AB0839A908B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545A5D4-5D9E-443F-B533-9AED91B0CA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1291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25C7F274-59C3-44C1-B5AC-FC9F1E3959C7}"/>
              </a:ext>
            </a:extLst>
          </p:cNvPr>
          <p:cNvPicPr>
            <a:picLocks noGrp="1" noChangeAspect="1"/>
          </p:cNvPicPr>
          <p:nvPr>
            <p:ph idx="1"/>
          </p:nvPr>
        </p:nvPicPr>
        <p:blipFill rotWithShape="1">
          <a:blip r:embed="rId2"/>
          <a:srcRect/>
          <a:stretch/>
        </p:blipFill>
        <p:spPr>
          <a:xfrm>
            <a:off x="27" y="13"/>
            <a:ext cx="12191973" cy="6857987"/>
          </a:xfrm>
          <a:prstGeom prst="rect">
            <a:avLst/>
          </a:prstGeom>
        </p:spPr>
      </p:pic>
    </p:spTree>
    <p:extLst>
      <p:ext uri="{BB962C8B-B14F-4D97-AF65-F5344CB8AC3E}">
        <p14:creationId xmlns:p14="http://schemas.microsoft.com/office/powerpoint/2010/main" val="2373632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967-1536-49D9-8B90-329DEBFA100F}"/>
              </a:ext>
            </a:extLst>
          </p:cNvPr>
          <p:cNvSpPr>
            <a:spLocks noGrp="1"/>
          </p:cNvSpPr>
          <p:nvPr>
            <p:ph type="title"/>
          </p:nvPr>
        </p:nvSpPr>
        <p:spPr/>
        <p:txBody>
          <a:bodyPr>
            <a:normAutofit/>
          </a:bodyPr>
          <a:lstStyle/>
          <a:p>
            <a:r>
              <a:rPr lang="en-US" b="0" i="0" dirty="0">
                <a:solidFill>
                  <a:srgbClr val="333333"/>
                </a:solidFill>
                <a:effectLst/>
                <a:latin typeface="72"/>
              </a:rPr>
              <a:t>What Is SAP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6D2D3F19-91EE-4916-839E-A15F6D1DF9D3}"/>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Support end-to-end process integration through the exchange of messages.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SAP Cloud Integration helps you to connect cloud and on-premise applications with other SAP and non-SAP cloud and on-premise applications. This service has the capabilities to process messages in real-time scenarios spanning different companies, organizations, or departments within one organization</a:t>
            </a:r>
            <a:endParaRPr lang="en-IN" dirty="0"/>
          </a:p>
        </p:txBody>
      </p:sp>
    </p:spTree>
    <p:extLst>
      <p:ext uri="{BB962C8B-B14F-4D97-AF65-F5344CB8AC3E}">
        <p14:creationId xmlns:p14="http://schemas.microsoft.com/office/powerpoint/2010/main" val="407357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9F46-8D2F-4E56-B8D1-BAF0B0112148}"/>
              </a:ext>
            </a:extLst>
          </p:cNvPr>
          <p:cNvSpPr>
            <a:spLocks noGrp="1"/>
          </p:cNvSpPr>
          <p:nvPr>
            <p:ph type="title"/>
          </p:nvPr>
        </p:nvSpPr>
        <p:spPr/>
        <p:txBody>
          <a:bodyPr>
            <a:normAutofit/>
          </a:bodyPr>
          <a:lstStyle/>
          <a:p>
            <a:r>
              <a:rPr lang="en-IN" b="1" i="0" dirty="0">
                <a:solidFill>
                  <a:srgbClr val="333333"/>
                </a:solidFill>
                <a:effectLst/>
                <a:latin typeface="72"/>
              </a:rPr>
              <a:t>Feature Overview</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94C8A7A-7693-4D15-9463-B8F02CAC27DA}"/>
              </a:ext>
            </a:extLst>
          </p:cNvPr>
          <p:cNvSpPr>
            <a:spLocks noGrp="1"/>
          </p:cNvSpPr>
          <p:nvPr>
            <p:ph idx="1"/>
          </p:nvPr>
        </p:nvSpPr>
        <p:spPr/>
        <p:txBody>
          <a:bodyPr>
            <a:normAutofit/>
          </a:bodyPr>
          <a:lstStyle/>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Core runtime for processing, transformation, and routing of messages to be exchanged between the involved customer </a:t>
            </a:r>
            <a:r>
              <a:rPr lang="en-IN" sz="2400" dirty="0" err="1">
                <a:solidFill>
                  <a:srgbClr val="333333"/>
                </a:solidFill>
                <a:latin typeface="Arial" panose="020B0604020202020204" pitchFamily="34" charset="0"/>
                <a:ea typeface="Times New Roman" panose="02020603050405020304" pitchFamily="18" charset="0"/>
                <a:cs typeface="Times New Roman" panose="02020603050405020304" pitchFamily="18" charset="0"/>
              </a:rPr>
              <a:t>systemsIt</a:t>
            </a: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is ensured that data related to different customers connected to Cloud Integration is isolated. This is important, for example, when using Cloud Integration for business-to-business scenarios.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Out-of-the-box connectivity support (for example, IDoc, SFTP, SOAP/HTTPS, SuccessFactors, OData, HTTPS)</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067"/>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Security features such as content encryption and certificate-based communication</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3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2396-EFCD-41E5-B23B-032C6E0F99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6506A5-1D3E-4BED-A15F-30568310BF02}"/>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Cloud Integration offers full flexibility in how messages can be exchanged between customer systems by the following:</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Leveraging preconfigured integration patterns. These integration patterns provide different options for configuring the data flow between participants, for example, by using routing rules.</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Using various connectivity options. This covers a set of adapters (or endpoint types) that allow participants to connect with different communication protocols to SAP Cloud Integration.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3948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20CE-71FD-4E11-8D87-656E8C431A65}"/>
              </a:ext>
            </a:extLst>
          </p:cNvPr>
          <p:cNvSpPr>
            <a:spLocks noGrp="1"/>
          </p:cNvSpPr>
          <p:nvPr>
            <p:ph type="title"/>
          </p:nvPr>
        </p:nvSpPr>
        <p:spPr/>
        <p:txBody>
          <a:bodyPr>
            <a:normAutofit fontScale="90000"/>
          </a:bodyPr>
          <a:lstStyle/>
          <a:p>
            <a:r>
              <a:rPr lang="en-IN" b="1" i="0" dirty="0">
                <a:solidFill>
                  <a:srgbClr val="333333"/>
                </a:solidFill>
                <a:effectLst/>
                <a:latin typeface="72"/>
              </a:rPr>
              <a:t>Cloud Integration Runtime Features</a:t>
            </a:r>
            <a:br>
              <a:rPr lang="en-IN" b="1" i="0" dirty="0">
                <a:solidFill>
                  <a:srgbClr val="333333"/>
                </a:solidFill>
                <a:effectLst/>
                <a:latin typeface="72"/>
              </a:rPr>
            </a:br>
            <a:br>
              <a:rPr lang="en-IN" dirty="0"/>
            </a:br>
            <a:endParaRPr lang="en-IN" dirty="0"/>
          </a:p>
        </p:txBody>
      </p:sp>
      <p:sp>
        <p:nvSpPr>
          <p:cNvPr id="3" name="Content Placeholder 2">
            <a:extLst>
              <a:ext uri="{FF2B5EF4-FFF2-40B4-BE49-F238E27FC236}">
                <a16:creationId xmlns:a16="http://schemas.microsoft.com/office/drawing/2014/main" id="{F3A28F27-2DAC-4924-AA4A-7B61429EC98F}"/>
              </a:ext>
            </a:extLst>
          </p:cNvPr>
          <p:cNvSpPr>
            <a:spLocks noGrp="1"/>
          </p:cNvSpPr>
          <p:nvPr>
            <p:ph idx="1"/>
          </p:nvPr>
        </p:nvSpPr>
        <p:spPr/>
        <p:txBody>
          <a:bodyPr>
            <a:normAutofit/>
          </a:bodyPr>
          <a:lstStyle/>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There is a wide range of supported ways how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can process messages and exchanged them with sender and receiver systems (see: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2" tooltip="There is a wide range of integration capabilities that define different ways how messages can be processed on the integration platform and exchanged between sender and receiver systems."/>
              </a:rPr>
              <a:t>Integration Capabilities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 and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3" tooltip="You have the option to specify which technical protocols should be used to connect a sender or a receiver to the tenant."/>
              </a:rPr>
              <a:t>Connectivity (Adapters)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For the delivery of messages received from a sender system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supports quality of service </a:t>
            </a:r>
            <a:r>
              <a:rPr lang="en-IN" sz="2400" i="1" dirty="0">
                <a:latin typeface="Arial" panose="020B0604020202020204" pitchFamily="34" charset="0"/>
                <a:ea typeface="Calibri" panose="020F0502020204030204" pitchFamily="34" charset="0"/>
                <a:cs typeface="Times New Roman" panose="02020603050405020304" pitchFamily="18" charset="0"/>
              </a:rPr>
              <a:t>at least once</a:t>
            </a:r>
            <a:r>
              <a:rPr lang="en-IN" sz="2400" dirty="0">
                <a:latin typeface="Calibri" panose="020F0502020204030204" pitchFamily="34" charset="0"/>
                <a:ea typeface="Calibri" panose="020F0502020204030204" pitchFamily="34" charset="0"/>
                <a:cs typeface="Times New Roman" panose="02020603050405020304" pitchFamily="18" charset="0"/>
              </a:rPr>
              <a:t>. This means that the platform guarantees to process an inbound message at least once on the tenant. When you use the one of the following adapters, you can configure additional quality of service settings:</a:t>
            </a:r>
          </a:p>
          <a:p>
            <a:endParaRPr lang="en-IN" dirty="0"/>
          </a:p>
        </p:txBody>
      </p:sp>
    </p:spTree>
    <p:extLst>
      <p:ext uri="{BB962C8B-B14F-4D97-AF65-F5344CB8AC3E}">
        <p14:creationId xmlns:p14="http://schemas.microsoft.com/office/powerpoint/2010/main" val="559815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C4A0B35-C911-46F3-BF30-3D42BA7DB425}"/>
              </a:ext>
            </a:extLst>
          </p:cNvPr>
          <p:cNvGraphicFramePr>
            <a:graphicFrameLocks noGrp="1"/>
          </p:cNvGraphicFramePr>
          <p:nvPr>
            <p:ph idx="1"/>
          </p:nvPr>
        </p:nvGraphicFramePr>
        <p:xfrm>
          <a:off x="1487948" y="1124712"/>
          <a:ext cx="9216104" cy="4905960"/>
        </p:xfrm>
        <a:graphic>
          <a:graphicData uri="http://schemas.openxmlformats.org/drawingml/2006/table">
            <a:tbl>
              <a:tblPr firstRow="1" firstCol="1" bandRow="1">
                <a:tableStyleId>{5C22544A-7EE6-4342-B048-85BDC9FD1C3A}</a:tableStyleId>
              </a:tblPr>
              <a:tblGrid>
                <a:gridCol w="2138936">
                  <a:extLst>
                    <a:ext uri="{9D8B030D-6E8A-4147-A177-3AD203B41FA5}">
                      <a16:colId xmlns:a16="http://schemas.microsoft.com/office/drawing/2014/main" val="215532952"/>
                    </a:ext>
                  </a:extLst>
                </a:gridCol>
                <a:gridCol w="7077168">
                  <a:extLst>
                    <a:ext uri="{9D8B030D-6E8A-4147-A177-3AD203B41FA5}">
                      <a16:colId xmlns:a16="http://schemas.microsoft.com/office/drawing/2014/main" val="1353300725"/>
                    </a:ext>
                  </a:extLst>
                </a:gridCol>
              </a:tblGrid>
              <a:tr h="297983">
                <a:tc>
                  <a:txBody>
                    <a:bodyPr/>
                    <a:lstStyle/>
                    <a:p>
                      <a:pPr>
                        <a:lnSpc>
                          <a:spcPct val="107000"/>
                        </a:lnSpc>
                        <a:spcAft>
                          <a:spcPts val="800"/>
                        </a:spcAft>
                      </a:pPr>
                      <a:r>
                        <a:rPr lang="en-IN" sz="1200">
                          <a:effectLst/>
                        </a:rPr>
                        <a:t>uality of Service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tc>
                  <a:txBody>
                    <a:bodyPr/>
                    <a:lstStyle/>
                    <a:p>
                      <a:pPr>
                        <a:lnSpc>
                          <a:spcPct val="107000"/>
                        </a:lnSpc>
                        <a:spcAft>
                          <a:spcPts val="800"/>
                        </a:spcAft>
                      </a:pPr>
                      <a:r>
                        <a:rPr lang="en-IN" sz="12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extLst>
                  <a:ext uri="{0D108BD9-81ED-4DB2-BD59-A6C34878D82A}">
                    <a16:rowId xmlns:a16="http://schemas.microsoft.com/office/drawing/2014/main" val="1517895210"/>
                  </a:ext>
                </a:extLst>
              </a:tr>
              <a:tr h="1820852">
                <a:tc>
                  <a:txBody>
                    <a:bodyPr/>
                    <a:lstStyle/>
                    <a:p>
                      <a:pPr>
                        <a:lnSpc>
                          <a:spcPts val="1800"/>
                        </a:lnSpc>
                        <a:spcAft>
                          <a:spcPts val="800"/>
                        </a:spcAft>
                      </a:pPr>
                      <a:r>
                        <a:rPr lang="en-IN" sz="1200">
                          <a:effectLst/>
                        </a:rPr>
                        <a:t>At least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a:effectLst/>
                        </a:rPr>
                        <a:t>Inbound message is processed at least once by Cloud Integration.</a:t>
                      </a:r>
                      <a:endParaRPr lang="en-IN" sz="900">
                        <a:effectLst/>
                      </a:endParaRPr>
                    </a:p>
                    <a:p>
                      <a:pPr>
                        <a:lnSpc>
                          <a:spcPts val="1800"/>
                        </a:lnSpc>
                        <a:spcBef>
                          <a:spcPts val="1200"/>
                        </a:spcBef>
                        <a:spcAft>
                          <a:spcPts val="1200"/>
                        </a:spcAft>
                      </a:pPr>
                      <a:r>
                        <a:rPr lang="en-IN" sz="1200">
                          <a:effectLst/>
                        </a:rPr>
                        <a:t>If the same message is received multiple times from a sender, all of them are processed.</a:t>
                      </a:r>
                      <a:endParaRPr lang="en-IN" sz="900">
                        <a:effectLst/>
                      </a:endParaRPr>
                    </a:p>
                    <a:p>
                      <a:pPr>
                        <a:lnSpc>
                          <a:spcPct val="107000"/>
                        </a:lnSpc>
                        <a:spcAft>
                          <a:spcPts val="360"/>
                        </a:spcAft>
                      </a:pPr>
                      <a:r>
                        <a:rPr lang="en-IN" sz="1200">
                          <a:effectLst/>
                        </a:rPr>
                        <a:t>Note</a:t>
                      </a:r>
                      <a:endParaRPr lang="en-IN" sz="900">
                        <a:effectLst/>
                      </a:endParaRPr>
                    </a:p>
                    <a:p>
                      <a:pPr>
                        <a:lnSpc>
                          <a:spcPts val="1800"/>
                        </a:lnSpc>
                        <a:spcAft>
                          <a:spcPts val="800"/>
                        </a:spcAft>
                      </a:pPr>
                      <a:r>
                        <a:rPr lang="en-IN" sz="1200">
                          <a:effectLst/>
                        </a:rPr>
                        <a:t>This quality of service is supported by all sender adapter types.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4034984890"/>
                  </a:ext>
                </a:extLst>
              </a:tr>
              <a:tr h="356673">
                <a:tc>
                  <a:txBody>
                    <a:bodyPr/>
                    <a:lstStyle/>
                    <a:p>
                      <a:pPr>
                        <a:lnSpc>
                          <a:spcPts val="1800"/>
                        </a:lnSpc>
                        <a:spcAft>
                          <a:spcPts val="800"/>
                        </a:spcAft>
                      </a:pPr>
                      <a:r>
                        <a:rPr lang="en-IN" sz="1200">
                          <a:effectLst/>
                        </a:rPr>
                        <a:t>Best effort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800"/>
                        </a:spcAft>
                      </a:pPr>
                      <a:r>
                        <a:rPr lang="en-IN" sz="1200" dirty="0">
                          <a:effectLst/>
                        </a:rPr>
                        <a:t>Inbound message is sent synchronously and an immediate response is given back to the sender system.</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3194179908"/>
                  </a:ext>
                </a:extLst>
              </a:tr>
              <a:tr h="2430452">
                <a:tc>
                  <a:txBody>
                    <a:bodyPr/>
                    <a:lstStyle/>
                    <a:p>
                      <a:pPr>
                        <a:lnSpc>
                          <a:spcPts val="1800"/>
                        </a:lnSpc>
                        <a:spcAft>
                          <a:spcPts val="800"/>
                        </a:spcAft>
                      </a:pPr>
                      <a:r>
                        <a:rPr lang="en-IN" sz="1200">
                          <a:effectLst/>
                        </a:rPr>
                        <a:t>Exactly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dirty="0">
                          <a:effectLst/>
                        </a:rPr>
                        <a:t>Inbound message is processed exactly once by Cloud Integration.</a:t>
                      </a:r>
                      <a:endParaRPr lang="en-IN" sz="900" dirty="0">
                        <a:effectLst/>
                      </a:endParaRPr>
                    </a:p>
                    <a:p>
                      <a:pPr>
                        <a:lnSpc>
                          <a:spcPts val="1800"/>
                        </a:lnSpc>
                        <a:spcBef>
                          <a:spcPts val="1200"/>
                        </a:spcBef>
                        <a:spcAft>
                          <a:spcPts val="1200"/>
                        </a:spcAft>
                      </a:pPr>
                      <a:r>
                        <a:rPr lang="en-IN" sz="1200" dirty="0">
                          <a:effectLst/>
                        </a:rPr>
                        <a:t>If a message with identical message ID (for example, XI message ID) is received multiple times from a sender, only the first one is processed by the sender adapter. The subsequent messages can be identified as duplicates and are not processed.</a:t>
                      </a:r>
                      <a:endParaRPr lang="en-IN" sz="900" dirty="0">
                        <a:effectLst/>
                      </a:endParaRPr>
                    </a:p>
                    <a:p>
                      <a:pPr>
                        <a:lnSpc>
                          <a:spcPct val="107000"/>
                        </a:lnSpc>
                        <a:spcAft>
                          <a:spcPts val="360"/>
                        </a:spcAft>
                      </a:pPr>
                      <a:r>
                        <a:rPr lang="en-IN" sz="1200" dirty="0">
                          <a:effectLst/>
                        </a:rPr>
                        <a:t>Note</a:t>
                      </a:r>
                      <a:endParaRPr lang="en-IN" sz="900" dirty="0">
                        <a:effectLst/>
                      </a:endParaRPr>
                    </a:p>
                    <a:p>
                      <a:pPr>
                        <a:lnSpc>
                          <a:spcPts val="1800"/>
                        </a:lnSpc>
                        <a:spcAft>
                          <a:spcPts val="800"/>
                        </a:spcAft>
                      </a:pPr>
                      <a:r>
                        <a:rPr lang="en-IN" sz="1200" dirty="0">
                          <a:effectLst/>
                        </a:rPr>
                        <a:t>In the AS2 sender adapter, duplicate message handling needs to be configured explicitly.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598564028"/>
                  </a:ext>
                </a:extLst>
              </a:tr>
            </a:tbl>
          </a:graphicData>
        </a:graphic>
      </p:graphicFrame>
    </p:spTree>
    <p:extLst>
      <p:ext uri="{BB962C8B-B14F-4D97-AF65-F5344CB8AC3E}">
        <p14:creationId xmlns:p14="http://schemas.microsoft.com/office/powerpoint/2010/main" val="582730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4609-A5EC-47D6-9215-1E920C4A6E2C}"/>
              </a:ext>
            </a:extLst>
          </p:cNvPr>
          <p:cNvSpPr>
            <a:spLocks noGrp="1"/>
          </p:cNvSpPr>
          <p:nvPr>
            <p:ph type="title"/>
          </p:nvPr>
        </p:nvSpPr>
        <p:spPr/>
        <p:txBody>
          <a:bodyPr>
            <a:normAutofit/>
          </a:bodyPr>
          <a:lstStyle/>
          <a:p>
            <a:r>
              <a:rPr lang="en-IN" b="1" i="0" dirty="0">
                <a:solidFill>
                  <a:srgbClr val="333333"/>
                </a:solidFill>
                <a:effectLst/>
                <a:latin typeface="72"/>
              </a:rPr>
              <a:t>Mapping</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0131148-78CC-41B7-A9CF-B06214714B2D}"/>
              </a:ext>
            </a:extLst>
          </p:cNvPr>
          <p:cNvSpPr>
            <a:spLocks noGrp="1"/>
          </p:cNvSpPr>
          <p:nvPr>
            <p:ph idx="1"/>
          </p:nvPr>
        </p:nvSpPr>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Mapping transforms (maps) sender into receiver data structures.</a:t>
            </a:r>
          </a:p>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In scenarios spanning different application systems or different organizations and enterprises, it is very likely that the structure of the data exchanged between two participants will differ on both sides of a connection due to business-related reasons. To enable a seamless exchange of data, the data structures on both sides of a connection have to be transformed (or: mapped) into each other. There is the option to apply structural mapping of XML documents.</a:t>
            </a:r>
            <a:endParaRPr lang="en-IN" sz="2400" dirty="0">
              <a:latin typeface="Times New Roman" panose="02020603050405020304" pitchFamily="18" charset="0"/>
              <a:ea typeface="Times New Roman" panose="02020603050405020304" pitchFamily="18" charset="0"/>
            </a:endParaRPr>
          </a:p>
          <a:p>
            <a:pPr>
              <a:lnSpc>
                <a:spcPts val="2400"/>
              </a:lnSpc>
              <a:spcAft>
                <a:spcPts val="2000"/>
              </a:spcAft>
            </a:pPr>
            <a:endParaRPr lang="en-IN" sz="2400" dirty="0">
              <a:solidFill>
                <a:srgbClr val="333333"/>
              </a:solidFill>
              <a:latin typeface="Arial" panose="020B060402020202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38445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5982-E377-400D-B20B-C26F9EECE39F}"/>
              </a:ext>
            </a:extLst>
          </p:cNvPr>
          <p:cNvSpPr>
            <a:spLocks noGrp="1"/>
          </p:cNvSpPr>
          <p:nvPr>
            <p:ph type="title"/>
          </p:nvPr>
        </p:nvSpPr>
        <p:spPr/>
        <p:txBody>
          <a:bodyPr>
            <a:normAutofit/>
          </a:bodyPr>
          <a:lstStyle/>
          <a:p>
            <a:r>
              <a:rPr lang="en-IN" b="0" i="0" dirty="0">
                <a:solidFill>
                  <a:srgbClr val="333333"/>
                </a:solidFill>
                <a:effectLst/>
                <a:latin typeface="72"/>
              </a:rPr>
              <a:t>Using Predefined Integration Content</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34ADE08-09CB-4CA7-A17B-48B3871DAEB7}"/>
              </a:ext>
            </a:extLst>
          </p:cNvPr>
          <p:cNvSpPr>
            <a:spLocks noGrp="1"/>
          </p:cNvSpPr>
          <p:nvPr>
            <p:ph idx="1"/>
          </p:nvPr>
        </p:nvSpPr>
        <p:spPr>
          <a:xfrm>
            <a:off x="2231136" y="2638046"/>
            <a:ext cx="8302753" cy="3643273"/>
          </a:xfrm>
        </p:spPr>
        <p:txBody>
          <a:bodyPr>
            <a:normAutofit fontScale="47500" lnSpcReduction="20000"/>
          </a:bodyPr>
          <a:lstStyle/>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SAP Cloud Integration allows the participating organizations to develop, deploy, and consume services in a standardized manner. SAP provides a predefined set of integration content that covers most of the integration needs for a particular scenario. Customers can use the predefined integration content to implement their integration scenarios with less time and effort. To accomplish this, however, customers need to register with SAP Cloud Integration and complete the onboarding process as recommended by SAP.</a:t>
            </a:r>
          </a:p>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Customers can re-use existing on-premise content (message mappings / operation mappings / XSLT based mappings) from an SAP Enterprise Services Repository (EHP 1 for SAP NetWeaver 7.3).</a:t>
            </a:r>
            <a:endParaRPr lang="en-IN" sz="3067"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3413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F009F-8B21-4CE3-B325-846E050EAF25}"/>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Agenda</a:t>
            </a:r>
          </a:p>
        </p:txBody>
      </p:sp>
      <p:sp>
        <p:nvSpPr>
          <p:cNvPr id="3" name="Content Placeholder 2">
            <a:extLst>
              <a:ext uri="{FF2B5EF4-FFF2-40B4-BE49-F238E27FC236}">
                <a16:creationId xmlns:a16="http://schemas.microsoft.com/office/drawing/2014/main" id="{C20808E1-F991-4F2C-A6F9-5C53BDF89D64}"/>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a:t>Recap</a:t>
            </a:r>
          </a:p>
          <a:p>
            <a:r>
              <a:rPr lang="en-US" sz="2000"/>
              <a:t>SAP BTP</a:t>
            </a:r>
          </a:p>
          <a:p>
            <a:r>
              <a:rPr lang="en-US" sz="2000"/>
              <a:t>Global account </a:t>
            </a:r>
          </a:p>
          <a:p>
            <a:r>
              <a:rPr lang="en-US" sz="2000"/>
              <a:t>subaccounts</a:t>
            </a:r>
          </a:p>
          <a:p>
            <a:r>
              <a:rPr lang="en-US" sz="2000"/>
              <a:t>Trial account</a:t>
            </a:r>
          </a:p>
          <a:p>
            <a:r>
              <a:rPr lang="en-US" sz="2000"/>
              <a:t>Services</a:t>
            </a:r>
          </a:p>
          <a:p>
            <a:r>
              <a:rPr lang="en-US" sz="2000"/>
              <a:t>User account</a:t>
            </a:r>
          </a:p>
          <a:p>
            <a:r>
              <a:rPr lang="en-US" sz="2000"/>
              <a:t>CPI url</a:t>
            </a:r>
          </a:p>
          <a:p>
            <a:r>
              <a:rPr lang="en-US" sz="2000"/>
              <a:t>Session recap</a:t>
            </a:r>
          </a:p>
          <a:p>
            <a:r>
              <a:rPr lang="en-US" sz="2000"/>
              <a:t>QnA</a:t>
            </a:r>
          </a:p>
          <a:p>
            <a:endParaRPr lang="en-US" sz="2000"/>
          </a:p>
          <a:p>
            <a:endParaRPr lang="en-US" sz="2000"/>
          </a:p>
          <a:p>
            <a:pPr lvl="1"/>
            <a:endParaRPr lang="en-US" sz="2000"/>
          </a:p>
          <a:p>
            <a:pPr lvl="1"/>
            <a:endParaRPr lang="en-US" sz="2000"/>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4BF53A-A790-4B62-9C4C-F138892B335A}"/>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indent="-228600" defTabSz="914400">
              <a:lnSpc>
                <a:spcPct val="90000"/>
              </a:lnSpc>
            </a:pPr>
            <a:r>
              <a:rPr lang="en-US" sz="2000">
                <a:solidFill>
                  <a:schemeClr val="tx1"/>
                </a:solidFill>
              </a:rPr>
              <a:t>Integration suit</a:t>
            </a:r>
          </a:p>
          <a:p>
            <a:pPr indent="-228600" defTabSz="914400">
              <a:lnSpc>
                <a:spcPct val="90000"/>
              </a:lnSpc>
            </a:pPr>
            <a:r>
              <a:rPr lang="en-US" sz="2000">
                <a:solidFill>
                  <a:schemeClr val="tx1"/>
                </a:solidFill>
              </a:rPr>
              <a:t>Messaging </a:t>
            </a:r>
          </a:p>
          <a:p>
            <a:pPr indent="-228600" defTabSz="914400">
              <a:lnSpc>
                <a:spcPct val="90000"/>
              </a:lnSpc>
            </a:pPr>
            <a:r>
              <a:rPr lang="en-US" sz="2000">
                <a:solidFill>
                  <a:schemeClr val="tx1"/>
                </a:solidFill>
              </a:rPr>
              <a:t>Aplication connectors</a:t>
            </a:r>
          </a:p>
          <a:p>
            <a:pPr indent="-228600" defTabSz="914400">
              <a:lnSpc>
                <a:spcPct val="90000"/>
              </a:lnSpc>
            </a:pPr>
            <a:r>
              <a:rPr lang="en-US" sz="2000">
                <a:solidFill>
                  <a:schemeClr val="tx1"/>
                </a:solidFill>
              </a:rPr>
              <a:t>SAP Connectors</a:t>
            </a:r>
          </a:p>
          <a:p>
            <a:pPr indent="-228600" defTabSz="914400">
              <a:lnSpc>
                <a:spcPct val="90000"/>
              </a:lnSpc>
            </a:pPr>
            <a:r>
              <a:rPr lang="en-US" sz="2000">
                <a:solidFill>
                  <a:schemeClr val="tx1"/>
                </a:solidFill>
              </a:rPr>
              <a:t>EIP</a:t>
            </a:r>
          </a:p>
          <a:p>
            <a:pPr indent="-228600" defTabSz="914400">
              <a:lnSpc>
                <a:spcPct val="90000"/>
              </a:lnSpc>
            </a:pPr>
            <a:r>
              <a:rPr lang="en-US" sz="2000">
                <a:solidFill>
                  <a:schemeClr val="tx1"/>
                </a:solidFill>
              </a:rPr>
              <a:t>API</a:t>
            </a:r>
          </a:p>
          <a:p>
            <a:pPr indent="-228600" defTabSz="914400">
              <a:lnSpc>
                <a:spcPct val="90000"/>
              </a:lnSpc>
            </a:pPr>
            <a:r>
              <a:rPr lang="en-US" sz="2000">
                <a:solidFill>
                  <a:schemeClr val="tx1"/>
                </a:solidFill>
              </a:rPr>
              <a:t>Difference between Integration suit and CPI</a:t>
            </a:r>
          </a:p>
          <a:p>
            <a:pPr indent="-228600" defTabSz="914400">
              <a:lnSpc>
                <a:spcPct val="90000"/>
              </a:lnSpc>
            </a:pPr>
            <a:endParaRPr lang="en-US" sz="2000">
              <a:solidFill>
                <a:schemeClr val="tx1"/>
              </a:solidFill>
            </a:endParaRPr>
          </a:p>
          <a:p>
            <a:pPr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p:txBody>
      </p:sp>
    </p:spTree>
    <p:extLst>
      <p:ext uri="{BB962C8B-B14F-4D97-AF65-F5344CB8AC3E}">
        <p14:creationId xmlns:p14="http://schemas.microsoft.com/office/powerpoint/2010/main" val="1449774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CEED-9062-48A1-8FEE-BEEAB6B09218}"/>
              </a:ext>
            </a:extLst>
          </p:cNvPr>
          <p:cNvSpPr>
            <a:spLocks noGrp="1"/>
          </p:cNvSpPr>
          <p:nvPr>
            <p:ph type="title"/>
          </p:nvPr>
        </p:nvSpPr>
        <p:spPr>
          <a:ln>
            <a:solidFill>
              <a:srgbClr val="404040"/>
            </a:solidFill>
          </a:ln>
        </p:spPr>
        <p:txBody>
          <a:bodyPr vert="horz" lIns="243840" tIns="243840" rIns="243840" bIns="243840" rtlCol="0" anchor="ctr">
            <a:normAutofit/>
          </a:bodyPr>
          <a:lstStyle/>
          <a:p>
            <a:pPr defTabSz="1219170"/>
            <a:r>
              <a:rPr lang="en-US" sz="1467" b="1" spc="267"/>
              <a:t>Integration Flows</a:t>
            </a:r>
            <a:br>
              <a:rPr lang="en-US" sz="1467" b="1" spc="267"/>
            </a:br>
            <a:br>
              <a:rPr lang="en-US" sz="1467" spc="267"/>
            </a:br>
            <a:endParaRPr lang="en-US" sz="1467" spc="267"/>
          </a:p>
        </p:txBody>
      </p:sp>
      <p:pic>
        <p:nvPicPr>
          <p:cNvPr id="3074" name="Picture 2" descr="Diagram&#10;&#10;Description automatically generated with medium confidence">
            <a:extLst>
              <a:ext uri="{FF2B5EF4-FFF2-40B4-BE49-F238E27FC236}">
                <a16:creationId xmlns:a16="http://schemas.microsoft.com/office/drawing/2014/main" id="{492D1ED3-FFCE-43A2-8302-7DA27B5C0E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25926" y="2482597"/>
            <a:ext cx="6151821" cy="293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1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D678-0E6A-436D-B306-1531F2DF9EB8}"/>
              </a:ext>
            </a:extLst>
          </p:cNvPr>
          <p:cNvSpPr>
            <a:spLocks noGrp="1"/>
          </p:cNvSpPr>
          <p:nvPr>
            <p:ph type="title"/>
          </p:nvPr>
        </p:nvSpPr>
        <p:spPr/>
        <p:txBody>
          <a:bodyPr/>
          <a:lstStyle/>
          <a:p>
            <a:r>
              <a:rPr lang="en-IN" dirty="0"/>
              <a:t>Integration flow</a:t>
            </a:r>
          </a:p>
        </p:txBody>
      </p:sp>
      <p:sp>
        <p:nvSpPr>
          <p:cNvPr id="3" name="Content Placeholder 2">
            <a:extLst>
              <a:ext uri="{FF2B5EF4-FFF2-40B4-BE49-F238E27FC236}">
                <a16:creationId xmlns:a16="http://schemas.microsoft.com/office/drawing/2014/main" id="{DE3B59D8-9C50-4F91-AD7E-6EC5B058ADF2}"/>
              </a:ext>
            </a:extLst>
          </p:cNvPr>
          <p:cNvSpPr>
            <a:spLocks noGrp="1"/>
          </p:cNvSpPr>
          <p:nvPr>
            <p:ph idx="1"/>
          </p:nvPr>
        </p:nvSpPr>
        <p:spPr/>
        <p:txBody>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An integration flow allows you to specify how a message is processed on a tenant.</a:t>
            </a:r>
            <a:endParaRPr lang="en-IN" sz="2400" dirty="0">
              <a:latin typeface="Times New Roman" panose="02020603050405020304" pitchFamily="18" charset="0"/>
              <a:ea typeface="Times New Roman" panose="02020603050405020304" pitchFamily="18" charset="0"/>
            </a:endParaRPr>
          </a:p>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The following figure provides a simplified and generalized representation of an integration flow.</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71746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01B-CF51-4890-8177-A5EB8CCE1285}"/>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EA43251-2BBF-45FF-BACF-1AD6BBA64B12}"/>
              </a:ext>
            </a:extLst>
          </p:cNvPr>
          <p:cNvSpPr>
            <a:spLocks noGrp="1"/>
          </p:cNvSpPr>
          <p:nvPr>
            <p:ph idx="1"/>
          </p:nvPr>
        </p:nvSpPr>
        <p:spPr/>
        <p:txBody>
          <a:bodyPr>
            <a:normAutofit/>
          </a:bodyPr>
          <a:lstStyle/>
          <a:p>
            <a:r>
              <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rPr>
              <a:t>Y</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ou can set up the technical connection between a tenant and different kinds of remote systems (in many cases located in the customer landscape).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Inbound</a:t>
            </a:r>
            <a:r>
              <a:rPr lang="en-IN" sz="2400" dirty="0">
                <a:solidFill>
                  <a:srgbClr val="333333"/>
                </a:solidFill>
                <a:latin typeface="Arial" panose="020B0604020202020204" pitchFamily="34" charset="0"/>
                <a:ea typeface="Times New Roman" panose="02020603050405020304" pitchFamily="18" charset="0"/>
              </a:rPr>
              <a:t> refers to message processing from a remote system (in many cases, located in the customer landscape) to Cloud Integration. Here, the integration platform is the server.</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Outbound</a:t>
            </a:r>
            <a:r>
              <a:rPr lang="en-IN" sz="2400" dirty="0">
                <a:solidFill>
                  <a:srgbClr val="333333"/>
                </a:solidFill>
                <a:latin typeface="Arial" panose="020B0604020202020204" pitchFamily="34" charset="0"/>
                <a:ea typeface="Times New Roman" panose="02020603050405020304" pitchFamily="18" charset="0"/>
              </a:rPr>
              <a:t> refers to message processing from the integration platform to a remote system (where the integration platform is the client).</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90629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A039-3511-483D-B5EF-0877021CE65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Configuring Inbound Communication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D9CF79-D8DD-4CE1-A135-1F243D8E3B41}"/>
              </a:ext>
            </a:extLst>
          </p:cNvPr>
          <p:cNvSpPr>
            <a:spLocks noGrp="1"/>
          </p:cNvSpPr>
          <p:nvPr>
            <p:ph idx="1"/>
          </p:nvPr>
        </p:nvSpPr>
        <p:spPr/>
        <p:txBody>
          <a:bodyPr/>
          <a:lstStyle/>
          <a:p>
            <a:r>
              <a:rPr lang="en-IN" sz="2400" dirty="0">
                <a:solidFill>
                  <a:srgbClr val="333333"/>
                </a:solidFill>
                <a:latin typeface="Arial" panose="020B0604020202020204" pitchFamily="34" charset="0"/>
                <a:ea typeface="Calibri" panose="020F0502020204030204" pitchFamily="34" charset="0"/>
              </a:rPr>
              <a:t>Configuring inbound communication means setting up the connection between a remote sender system and the integration platform. Inbound communication refers to message processing from a remote system, often located in the customer landscape, to </a:t>
            </a:r>
            <a:r>
              <a:rPr lang="en-IN" dirty="0">
                <a:effectLst/>
              </a:rPr>
              <a:t>Cloud Integration. Here, the integration platform is the server</a:t>
            </a:r>
            <a:endParaRPr lang="en-IN" dirty="0"/>
          </a:p>
        </p:txBody>
      </p:sp>
    </p:spTree>
    <p:extLst>
      <p:ext uri="{BB962C8B-B14F-4D97-AF65-F5344CB8AC3E}">
        <p14:creationId xmlns:p14="http://schemas.microsoft.com/office/powerpoint/2010/main" val="3490689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1BCB-FAF5-4E7E-8C28-628EAD9B1C3C}"/>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Sender Systems You Can Connect to the Integration Platform</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EC0A514-9B98-4418-B902-9CD066EFBCC0}"/>
              </a:ext>
            </a:extLst>
          </p:cNvPr>
          <p:cNvSpPr>
            <a:spLocks noGrp="1"/>
          </p:cNvSpPr>
          <p:nvPr>
            <p:ph idx="1"/>
          </p:nvPr>
        </p:nvSpPr>
        <p:spPr>
          <a:xfrm>
            <a:off x="1784909" y="2153413"/>
            <a:ext cx="8973312" cy="4303471"/>
          </a:xfrm>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You can connect different kinds of sender systems to the integration platform, for example:</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SOAP client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Calibri" panose="020F0502020204030204" pitchFamily="34" charset="0"/>
              </a:rPr>
              <a:t>An SFTP server</a:t>
            </a:r>
            <a:endParaRPr lang="en-IN" dirty="0"/>
          </a:p>
        </p:txBody>
      </p:sp>
    </p:spTree>
    <p:extLst>
      <p:ext uri="{BB962C8B-B14F-4D97-AF65-F5344CB8AC3E}">
        <p14:creationId xmlns:p14="http://schemas.microsoft.com/office/powerpoint/2010/main" val="617632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6BCD-7631-4BDE-A890-9D51B16A8ED1}"/>
              </a:ext>
            </a:extLst>
          </p:cNvPr>
          <p:cNvSpPr>
            <a:spLocks noGrp="1"/>
          </p:cNvSpPr>
          <p:nvPr>
            <p:ph type="title"/>
          </p:nvPr>
        </p:nvSpPr>
        <p:spPr>
          <a:xfrm>
            <a:off x="2104339" y="496520"/>
            <a:ext cx="7729728" cy="1188720"/>
          </a:xfrm>
        </p:spPr>
        <p:txBody>
          <a:bodyPr>
            <a:normAutofit fontScale="90000"/>
          </a:bodyPr>
          <a:lstStyle/>
          <a:p>
            <a:r>
              <a:rPr lang="en-US" b="1" i="0" dirty="0">
                <a:solidFill>
                  <a:srgbClr val="333333"/>
                </a:solidFill>
                <a:effectLst/>
                <a:latin typeface="72"/>
              </a:rPr>
              <a:t>Receiver Systems You Can Connect to the Integration Platform</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E9E398BB-7C20-4A72-B790-353167572DDC}"/>
              </a:ext>
            </a:extLst>
          </p:cNvPr>
          <p:cNvSpPr>
            <a:spLocks noGrp="1"/>
          </p:cNvSpPr>
          <p:nvPr>
            <p:ph idx="1"/>
          </p:nvPr>
        </p:nvSpPr>
        <p:spPr>
          <a:xfrm>
            <a:off x="273101" y="1951939"/>
            <a:ext cx="11421465" cy="4906061"/>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an SAP cloud application like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You can connect on-premise systems (located in the customer system landscape) such as SAP systems. Typical use cases for this are hybrid integration scenarios, where an on-premise SAP application (for example, SAP ERP) is integrated with an SAP cloud application (for example, SAP Cloud for Customer or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server-In this case, the integration platform sends e-mails to the e-mail server (for an e-mail address specified in the related adapter).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SFTP server-In this case, the integration platform writes files to the SFTP server.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61303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7184-E6FC-4666-9244-7B27E5EC9F76}"/>
              </a:ext>
            </a:extLst>
          </p:cNvPr>
          <p:cNvSpPr>
            <a:spLocks noGrp="1"/>
          </p:cNvSpPr>
          <p:nvPr>
            <p:ph type="title"/>
          </p:nvPr>
        </p:nvSpPr>
        <p:spPr/>
        <p:txBody>
          <a:bodyPr>
            <a:normAutofit fontScale="90000"/>
          </a:bodyPr>
          <a:lstStyle/>
          <a:p>
            <a:r>
              <a:rPr lang="en-US" b="1" i="0" dirty="0">
                <a:solidFill>
                  <a:srgbClr val="333333"/>
                </a:solidFill>
                <a:effectLst/>
                <a:latin typeface="72"/>
              </a:rPr>
              <a:t>Kind of Systems to Connect to Cloud Integration</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FCC24A9-6CF2-43D7-BF6A-B55E20F22375}"/>
              </a:ext>
            </a:extLst>
          </p:cNvPr>
          <p:cNvSpPr>
            <a:spLocks noGrp="1"/>
          </p:cNvSpPr>
          <p:nvPr>
            <p:ph idx="1"/>
          </p:nvPr>
        </p:nvSpPr>
        <p:spPr>
          <a:xfrm>
            <a:off x="117043" y="2638046"/>
            <a:ext cx="9843821" cy="3916373"/>
          </a:xfrm>
        </p:spPr>
        <p:txBody>
          <a:bodyPr>
            <a:normAutofit fontScale="77500" lnSpcReduction="20000"/>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To give you an idea of which </a:t>
            </a:r>
            <a:r>
              <a:rPr lang="en-IN" sz="2400" b="1" dirty="0">
                <a:solidFill>
                  <a:srgbClr val="333333"/>
                </a:solidFill>
                <a:latin typeface="Arial" panose="020B0604020202020204" pitchFamily="34" charset="0"/>
                <a:ea typeface="Times New Roman" panose="02020603050405020304" pitchFamily="18" charset="0"/>
              </a:rPr>
              <a:t>kinds of remote systems</a:t>
            </a:r>
            <a:r>
              <a:rPr lang="en-IN" sz="2400" dirty="0">
                <a:solidFill>
                  <a:srgbClr val="333333"/>
                </a:solidFill>
                <a:latin typeface="Arial" panose="020B0604020202020204" pitchFamily="34" charset="0"/>
                <a:ea typeface="Times New Roman" panose="02020603050405020304" pitchFamily="18" charset="0"/>
              </a:rPr>
              <a:t> can be connected to the integration platform, here are some typical examples (this is not a complete list):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On-premise systems, for example, SAP systems based on SAP NetWeaver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SFTP servers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Cloud applications, for example, SAP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Other systems such as e-mail servers or SOAP clients</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29677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C35-BB91-4C07-B1F2-F6CD1CD4C1A8}"/>
              </a:ext>
            </a:extLst>
          </p:cNvPr>
          <p:cNvSpPr>
            <a:spLocks noGrp="1"/>
          </p:cNvSpPr>
          <p:nvPr>
            <p:ph type="title"/>
          </p:nvPr>
        </p:nvSpPr>
        <p:spPr/>
        <p:txBody>
          <a:bodyPr>
            <a:normAutofit/>
          </a:bodyPr>
          <a:lstStyle/>
          <a:p>
            <a:r>
              <a:rPr lang="en-IN" sz="2400" dirty="0">
                <a:solidFill>
                  <a:srgbClr val="333333"/>
                </a:solidFill>
                <a:latin typeface="Arial" panose="020B0604020202020204" pitchFamily="34" charset="0"/>
                <a:ea typeface="Times New Roman" panose="02020603050405020304" pitchFamily="18" charset="0"/>
              </a:rPr>
              <a:t>Overview of the SAP Cloud Integration Web UI</a:t>
            </a:r>
            <a:br>
              <a:rPr lang="en-IN" sz="2400" b="1" dirty="0">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28FD860-A2E0-4F64-973F-66908FB8218A}"/>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Discover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Design</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Monitor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50664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42D9-F1C2-4381-A1EE-FB07F1D2EE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766F2E-66C0-4A20-90F3-2EF6D7603D87}"/>
              </a:ext>
            </a:extLst>
          </p:cNvPr>
          <p:cNvSpPr>
            <a:spLocks noGrp="1"/>
          </p:cNvSpPr>
          <p:nvPr>
            <p:ph idx="1"/>
          </p:nvPr>
        </p:nvSpPr>
        <p:spPr>
          <a:xfrm>
            <a:off x="1677619" y="2418894"/>
            <a:ext cx="8283245" cy="3321135"/>
          </a:xfrm>
        </p:spPr>
        <p:txBody>
          <a:bodyPr>
            <a:normAutofit fontScale="77500" lnSpcReduction="20000"/>
          </a:bodyPr>
          <a:lstStyle/>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The SAP Cloud Integration Web UI is your one-stop shop for integration development.</a:t>
            </a:r>
          </a:p>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Note that the URL to access the Web UI ends with /</a:t>
            </a:r>
            <a:r>
              <a:rPr lang="en-US" altLang="en-US" sz="2400" dirty="0" err="1">
                <a:solidFill>
                  <a:srgbClr val="333333"/>
                </a:solidFill>
                <a:latin typeface="Arial" panose="020B0604020202020204" pitchFamily="34" charset="0"/>
              </a:rPr>
              <a:t>itspaces</a:t>
            </a:r>
            <a:r>
              <a:rPr lang="en-US" altLang="en-US" sz="2400" dirty="0">
                <a:solidFill>
                  <a:srgbClr val="333333"/>
                </a:solidFill>
                <a:latin typeface="Arial" panose="020B0604020202020204" pitchFamily="34" charset="0"/>
              </a:rPr>
              <a:t>.</a:t>
            </a:r>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rPr>
              <a:t>    The Web UI comprises the following sections:</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Discover</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69357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9F94-0693-4D24-A9DD-0F42B5CF775F}"/>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E890391-A07F-4118-8D23-3CC0C171E621}"/>
              </a:ext>
            </a:extLst>
          </p:cNvPr>
          <p:cNvSpPr>
            <a:spLocks noGrp="1" noChangeArrowheads="1"/>
          </p:cNvSpPr>
          <p:nvPr>
            <p:ph idx="1"/>
          </p:nvPr>
        </p:nvSpPr>
        <p:spPr bwMode="auto">
          <a:xfrm>
            <a:off x="1330960" y="2971476"/>
            <a:ext cx="903711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Design</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design your integration content. As you progress through the exercise in the Getting Started documentation, you will spend most of your time in this section. It contains the graphical integration flow modeling environment.</a:t>
            </a:r>
            <a:endParaRPr lang="en-US" altLang="en-US" sz="800"/>
          </a:p>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Monitor</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can monitor your integration flow. You also use this section to manage additional artifacts that you need to deploy on your tenant to complement your integration flows (for example, User Credential artifacts to configure connections using basic authentication).</a:t>
            </a:r>
            <a:endParaRPr lang="en-US" altLang="en-US" sz="2400"/>
          </a:p>
        </p:txBody>
      </p:sp>
    </p:spTree>
    <p:extLst>
      <p:ext uri="{BB962C8B-B14F-4D97-AF65-F5344CB8AC3E}">
        <p14:creationId xmlns:p14="http://schemas.microsoft.com/office/powerpoint/2010/main" val="410326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1EE5800-0505-42CB-8BBF-D27924CA0F7A}"/>
              </a:ext>
            </a:extLst>
          </p:cNvPr>
          <p:cNvSpPr>
            <a:spLocks noGrp="1"/>
          </p:cNvSpPr>
          <p:nvPr>
            <p:ph type="title"/>
          </p:nvPr>
        </p:nvSpPr>
        <p:spPr>
          <a:xfrm>
            <a:off x="838200" y="365125"/>
            <a:ext cx="9842237" cy="1325563"/>
          </a:xfrm>
        </p:spPr>
        <p:txBody>
          <a:bodyPr>
            <a:normAutofit/>
          </a:bodyPr>
          <a:lstStyle/>
          <a:p>
            <a:r>
              <a:rPr lang="en-IN" sz="5600"/>
              <a:t>Global Account</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D56D89A-BF10-A6DE-C107-5B710877DEEE}"/>
              </a:ext>
            </a:extLst>
          </p:cNvPr>
          <p:cNvGraphicFramePr>
            <a:graphicFrameLocks noGrp="1"/>
          </p:cNvGraphicFramePr>
          <p:nvPr>
            <p:ph idx="1"/>
            <p:extLst>
              <p:ext uri="{D42A27DB-BD31-4B8C-83A1-F6EECF244321}">
                <p14:modId xmlns:p14="http://schemas.microsoft.com/office/powerpoint/2010/main" val="38255230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930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3D7D-8937-4D68-8DEF-4C077E593DEC}"/>
              </a:ext>
            </a:extLst>
          </p:cNvPr>
          <p:cNvSpPr>
            <a:spLocks noGrp="1"/>
          </p:cNvSpPr>
          <p:nvPr>
            <p:ph type="title"/>
          </p:nvPr>
        </p:nvSpPr>
        <p:spPr/>
        <p:txBody>
          <a:bodyPr/>
          <a:lstStyle/>
          <a:p>
            <a:r>
              <a:rPr lang="en-IN" dirty="0"/>
              <a:t>Design Section</a:t>
            </a:r>
          </a:p>
        </p:txBody>
      </p:sp>
      <p:sp>
        <p:nvSpPr>
          <p:cNvPr id="5" name="Rectangle 2">
            <a:extLst>
              <a:ext uri="{FF2B5EF4-FFF2-40B4-BE49-F238E27FC236}">
                <a16:creationId xmlns:a16="http://schemas.microsoft.com/office/drawing/2014/main" id="{2346C40B-E971-4696-AC35-29744D5D4C67}"/>
              </a:ext>
            </a:extLst>
          </p:cNvPr>
          <p:cNvSpPr>
            <a:spLocks noGrp="1" noChangeArrowheads="1"/>
          </p:cNvSpPr>
          <p:nvPr>
            <p:ph idx="1"/>
          </p:nvPr>
        </p:nvSpPr>
        <p:spPr bwMode="auto">
          <a:xfrm>
            <a:off x="2231136" y="3004387"/>
            <a:ext cx="7644384" cy="240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232760" rIns="121920" bIns="10580" numCol="1" rtlCol="0" anchor="ctr" anchorCtr="0" compatLnSpc="1">
            <a:prstTxWarp prst="textNoShape">
              <a:avLst/>
            </a:prstTxWarp>
            <a:spAutoFit/>
          </a:bodyPr>
          <a:lstStyle/>
          <a:p>
            <a:pPr marL="0" indent="0" defTabSz="1219170" eaLnBrk="0" fontAlgn="base" hangingPunct="0">
              <a:lnSpc>
                <a:spcPct val="100000"/>
              </a:lnSpc>
              <a:spcBef>
                <a:spcPct val="0"/>
              </a:spcBef>
              <a:spcAft>
                <a:spcPct val="0"/>
              </a:spcAft>
              <a:buNone/>
            </a:pPr>
            <a:r>
              <a:rPr lang="en-US" altLang="en-US" dirty="0">
                <a:solidFill>
                  <a:srgbClr val="333333"/>
                </a:solidFill>
                <a:latin typeface="Arial" panose="020B0604020202020204" pitchFamily="34" charset="0"/>
                <a:ea typeface="Times New Roman" panose="02020603050405020304" pitchFamily="18" charset="0"/>
                <a:cs typeface="Arial" panose="020B0604020202020204" pitchFamily="34" charset="0"/>
              </a:rPr>
              <a:t>Design Section</a:t>
            </a:r>
            <a:endParaRPr lang="en-US" altLang="en-US" sz="1733"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go to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Design</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section, you find a list of integration packages defined for the tenant.</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select an integration package, you can find the integration flows (and other artifacts) defined for the package (on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Artifacts</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tab).</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In this Getting Started documentation, we assume that you have not yet defined an integration package for your integration content. Therefore, the first step is to define an integration package.</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3234173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40BE-53A7-400D-8B6F-D89C0C583B4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Monitor Section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CEE7676-3310-444B-A687-585D2459C5AC}"/>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The </a:t>
            </a:r>
            <a:r>
              <a:rPr lang="en-IN" sz="2400" b="1" dirty="0">
                <a:solidFill>
                  <a:srgbClr val="333333"/>
                </a:solidFill>
                <a:latin typeface="Arial" panose="020B0604020202020204" pitchFamily="34" charset="0"/>
                <a:ea typeface="Times New Roman" panose="02020603050405020304" pitchFamily="18" charset="0"/>
              </a:rPr>
              <a:t>Monitor</a:t>
            </a:r>
            <a:r>
              <a:rPr lang="en-IN" sz="2400" dirty="0">
                <a:solidFill>
                  <a:srgbClr val="333333"/>
                </a:solidFill>
                <a:latin typeface="Arial" panose="020B0604020202020204" pitchFamily="34" charset="0"/>
                <a:ea typeface="Times New Roman" panose="02020603050405020304" pitchFamily="18" charset="0"/>
              </a:rPr>
              <a:t> section (also referred to as </a:t>
            </a:r>
            <a:r>
              <a:rPr lang="en-IN" sz="2400" i="1" dirty="0">
                <a:solidFill>
                  <a:srgbClr val="333333"/>
                </a:solidFill>
                <a:latin typeface="Arial" panose="020B0604020202020204" pitchFamily="34" charset="0"/>
                <a:ea typeface="Times New Roman" panose="02020603050405020304" pitchFamily="18" charset="0"/>
              </a:rPr>
              <a:t>Operations view</a:t>
            </a:r>
            <a:r>
              <a:rPr lang="en-IN" sz="2400" dirty="0">
                <a:solidFill>
                  <a:srgbClr val="333333"/>
                </a:solidFill>
                <a:latin typeface="Arial" panose="020B0604020202020204" pitchFamily="34" charset="0"/>
                <a:ea typeface="Times New Roman" panose="02020603050405020304" pitchFamily="18" charset="0"/>
              </a:rPr>
              <a:t>) has several subsections, each one containing several tiles. These subsections allow you to perform various tasks that are required for an integration project in addition to integration content design.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39064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62C4-AA1C-49B1-9123-D43B38404A60}"/>
              </a:ext>
            </a:extLst>
          </p:cNvPr>
          <p:cNvSpPr>
            <a:spLocks noGrp="1"/>
          </p:cNvSpPr>
          <p:nvPr>
            <p:ph type="title"/>
          </p:nvPr>
        </p:nvSpPr>
        <p:spPr>
          <a:xfrm>
            <a:off x="2133600" y="623316"/>
            <a:ext cx="7729728" cy="1188720"/>
          </a:xfrm>
        </p:spPr>
        <p:txBody>
          <a:bodyPr/>
          <a:lstStyle/>
          <a:p>
            <a:endParaRPr lang="en-IN"/>
          </a:p>
        </p:txBody>
      </p:sp>
      <p:sp>
        <p:nvSpPr>
          <p:cNvPr id="3" name="Content Placeholder 2">
            <a:extLst>
              <a:ext uri="{FF2B5EF4-FFF2-40B4-BE49-F238E27FC236}">
                <a16:creationId xmlns:a16="http://schemas.microsoft.com/office/drawing/2014/main" id="{5FEE3036-AD38-4A22-8F74-E9BBB293FBCF}"/>
              </a:ext>
            </a:extLst>
          </p:cNvPr>
          <p:cNvSpPr>
            <a:spLocks noGrp="1"/>
          </p:cNvSpPr>
          <p:nvPr>
            <p:ph idx="1"/>
          </p:nvPr>
        </p:nvSpPr>
        <p:spPr>
          <a:xfrm>
            <a:off x="1336243" y="1989735"/>
            <a:ext cx="9948672" cy="4428135"/>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Monitor Message Processing</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messages that have been processed by all integration flows deployed on the tenant. You can find out whether messages have been processed successfully for your integration flow and </a:t>
            </a:r>
            <a:r>
              <a:rPr lang="en-IN" sz="2400" dirty="0" err="1">
                <a:solidFill>
                  <a:srgbClr val="333333"/>
                </a:solidFill>
                <a:latin typeface="Arial" panose="020B0604020202020204" pitchFamily="34" charset="0"/>
                <a:ea typeface="Times New Roman" panose="02020603050405020304" pitchFamily="18" charset="0"/>
              </a:rPr>
              <a:t>analyze</a:t>
            </a:r>
            <a:r>
              <a:rPr lang="en-IN" sz="2400" dirty="0">
                <a:solidFill>
                  <a:srgbClr val="333333"/>
                </a:solidFill>
                <a:latin typeface="Arial" panose="020B0604020202020204" pitchFamily="34" charset="0"/>
                <a:ea typeface="Times New Roman" panose="02020603050405020304" pitchFamily="18" charset="0"/>
              </a:rPr>
              <a:t> the situation if not.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Manage Integration Content</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deployed integration flows and can check whether deployment was successful. You can also find the endpoint address for your integration flow (which you need if you want to configure the endpoint in the connected sender system).</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78811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F33-B0F5-4548-814B-0130254A94BD}"/>
              </a:ext>
            </a:extLst>
          </p:cNvPr>
          <p:cNvSpPr>
            <a:spLocks noGrp="1"/>
          </p:cNvSpPr>
          <p:nvPr>
            <p:ph type="title"/>
          </p:nvPr>
        </p:nvSpPr>
        <p:spPr>
          <a:xfrm>
            <a:off x="2231136" y="574549"/>
            <a:ext cx="7729728" cy="1188720"/>
          </a:xfrm>
        </p:spPr>
        <p:txBody>
          <a:bodyPr/>
          <a:lstStyle/>
          <a:p>
            <a:endParaRPr lang="en-IN" dirty="0"/>
          </a:p>
        </p:txBody>
      </p:sp>
      <p:sp>
        <p:nvSpPr>
          <p:cNvPr id="3" name="Content Placeholder 2">
            <a:extLst>
              <a:ext uri="{FF2B5EF4-FFF2-40B4-BE49-F238E27FC236}">
                <a16:creationId xmlns:a16="http://schemas.microsoft.com/office/drawing/2014/main" id="{81AE547D-E3C1-445F-B859-993AE9289B6F}"/>
              </a:ext>
            </a:extLst>
          </p:cNvPr>
          <p:cNvSpPr>
            <a:spLocks noGrp="1"/>
          </p:cNvSpPr>
          <p:nvPr>
            <p:ph idx="1"/>
          </p:nvPr>
        </p:nvSpPr>
        <p:spPr>
          <a:xfrm>
            <a:off x="1131415" y="1763270"/>
            <a:ext cx="9382964" cy="4986221"/>
          </a:xfrm>
        </p:spPr>
        <p:txBody>
          <a:bodyPr>
            <a:normAutofit fontScale="85000" lnSpcReduction="1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1600" b="1" dirty="0">
                <a:solidFill>
                  <a:srgbClr val="333333"/>
                </a:solidFill>
                <a:latin typeface="Arial" panose="020B0604020202020204" pitchFamily="34" charset="0"/>
                <a:ea typeface="Times New Roman" panose="02020603050405020304" pitchFamily="18" charset="0"/>
              </a:rPr>
              <a:t>Manage Security</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Security Material</a:t>
            </a:r>
            <a:r>
              <a:rPr lang="en-IN" sz="1600" dirty="0">
                <a:solidFill>
                  <a:srgbClr val="333333"/>
                </a:solidFill>
                <a:latin typeface="Arial" panose="020B0604020202020204" pitchFamily="34" charset="0"/>
                <a:ea typeface="Times New Roman" panose="02020603050405020304" pitchFamily="18" charset="0"/>
              </a:rPr>
              <a:t> tile contains security-related artifacts that are required on the tenant in addition to the security-relevant settings in your integration flow. In the course of the following exercise, you will create and deploy a </a:t>
            </a:r>
            <a:r>
              <a:rPr lang="en-IN" sz="1600" b="1" dirty="0">
                <a:solidFill>
                  <a:srgbClr val="333333"/>
                </a:solidFill>
                <a:latin typeface="Arial" panose="020B0604020202020204" pitchFamily="34" charset="0"/>
                <a:ea typeface="Times New Roman" panose="02020603050405020304" pitchFamily="18" charset="0"/>
              </a:rPr>
              <a:t>User Credentials</a:t>
            </a:r>
            <a:r>
              <a:rPr lang="en-IN" sz="1600" dirty="0">
                <a:solidFill>
                  <a:srgbClr val="333333"/>
                </a:solidFill>
                <a:latin typeface="Arial" panose="020B0604020202020204" pitchFamily="34" charset="0"/>
                <a:ea typeface="Times New Roman" panose="02020603050405020304" pitchFamily="18" charset="0"/>
              </a:rPr>
              <a:t> artifact to define the user name and password for the mail account that is addressed by the Mail receiver adapter of the integration flow.</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Keystore</a:t>
            </a:r>
            <a:r>
              <a:rPr lang="en-IN" sz="1600" dirty="0">
                <a:solidFill>
                  <a:srgbClr val="333333"/>
                </a:solidFill>
                <a:latin typeface="Arial" panose="020B0604020202020204" pitchFamily="34" charset="0"/>
                <a:ea typeface="Times New Roman" panose="02020603050405020304" pitchFamily="18" charset="0"/>
              </a:rPr>
              <a:t> tile shows the content of the tenant keystore, which contains key pairs and certificates required to set up connections that are protected using certificate-based authentication. In the exercise, we need to add certificates when setting up the connection to the e-mail receiver.</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Connectivity Tests</a:t>
            </a:r>
            <a:r>
              <a:rPr lang="en-IN" sz="1600" dirty="0">
                <a:solidFill>
                  <a:srgbClr val="333333"/>
                </a:solidFill>
                <a:latin typeface="Arial" panose="020B0604020202020204" pitchFamily="34" charset="0"/>
                <a:ea typeface="Times New Roman" panose="02020603050405020304" pitchFamily="18" charset="0"/>
              </a:rPr>
              <a:t> (only available in the Neo environment) tile allows you to test outbound connections (from SAP Cloud Integration to a receiver system). We use the connectivity test tool to retrieve the certificates of the e-mail receiver that need to be imported into the tenant keystore.</a:t>
            </a:r>
            <a:endParaRPr lang="en-IN" sz="16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6416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252720" y="534323"/>
            <a:ext cx="3066936" cy="1188720"/>
          </a:xfrm>
        </p:spPr>
        <p:txBody>
          <a:bodyPr>
            <a:normAutofit/>
          </a:bodyPr>
          <a:lstStyle/>
          <a:p>
            <a:r>
              <a:rPr lang="en-IN" sz="1600">
                <a:latin typeface="Arial" panose="020B0604020202020204" pitchFamily="34" charset="0"/>
                <a:ea typeface="Times New Roman" panose="02020603050405020304" pitchFamily="18" charset="0"/>
              </a:rPr>
              <a:t>Integration Capabilities</a:t>
            </a:r>
            <a:br>
              <a:rPr lang="en-IN" sz="1600" b="1">
                <a:latin typeface="Times New Roman" panose="02020603050405020304" pitchFamily="18" charset="0"/>
                <a:ea typeface="Times New Roman" panose="02020603050405020304" pitchFamily="18" charset="0"/>
              </a:rPr>
            </a:br>
            <a:endParaRPr lang="en-IN" sz="160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337702" y="2474054"/>
            <a:ext cx="3063764" cy="3263205"/>
          </a:xfrm>
        </p:spPr>
        <p:txBody>
          <a:bodyPr>
            <a:normAutofit/>
          </a:bodyPr>
          <a:lstStyle/>
          <a:p>
            <a:r>
              <a:rPr lang="en-IN" dirty="0"/>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nvGraphicFramePr>
        <p:xfrm>
          <a:off x="3401466" y="-225399"/>
          <a:ext cx="8242654" cy="8193769"/>
        </p:xfrm>
        <a:graphic>
          <a:graphicData uri="http://schemas.openxmlformats.org/drawingml/2006/table">
            <a:tbl>
              <a:tblPr firstRow="1" firstCol="1" bandRow="1">
                <a:tableStyleId>{5C22544A-7EE6-4342-B048-85BDC9FD1C3A}</a:tableStyleId>
              </a:tblPr>
              <a:tblGrid>
                <a:gridCol w="1975941">
                  <a:extLst>
                    <a:ext uri="{9D8B030D-6E8A-4147-A177-3AD203B41FA5}">
                      <a16:colId xmlns:a16="http://schemas.microsoft.com/office/drawing/2014/main" val="466972478"/>
                    </a:ext>
                  </a:extLst>
                </a:gridCol>
                <a:gridCol w="6266713">
                  <a:extLst>
                    <a:ext uri="{9D8B030D-6E8A-4147-A177-3AD203B41FA5}">
                      <a16:colId xmlns:a16="http://schemas.microsoft.com/office/drawing/2014/main" val="386265639"/>
                    </a:ext>
                  </a:extLst>
                </a:gridCol>
              </a:tblGrid>
              <a:tr h="311788">
                <a:tc>
                  <a:txBody>
                    <a:bodyPr/>
                    <a:lstStyle/>
                    <a:p>
                      <a:pPr algn="ctr">
                        <a:lnSpc>
                          <a:spcPts val="1800"/>
                        </a:lnSpc>
                        <a:spcAft>
                          <a:spcPts val="800"/>
                        </a:spcAft>
                      </a:pPr>
                      <a:r>
                        <a:rPr lang="en-IN" sz="700">
                          <a:effectLst/>
                        </a:rPr>
                        <a:t>Feature</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700">
                          <a:effectLst/>
                        </a:rPr>
                        <a:t>Description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3744927">
                <a:tc>
                  <a:txBody>
                    <a:bodyPr/>
                    <a:lstStyle/>
                    <a:p>
                      <a:pPr>
                        <a:lnSpc>
                          <a:spcPts val="1800"/>
                        </a:lnSpc>
                        <a:spcAft>
                          <a:spcPts val="800"/>
                        </a:spcAft>
                      </a:pPr>
                      <a:r>
                        <a:rPr lang="en-IN" sz="700">
                          <a:effectLst/>
                        </a:rPr>
                        <a:t>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XSLT mappings (defined in an XSLT resource)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595327">
                <a:tc>
                  <a:txBody>
                    <a:bodyPr/>
                    <a:lstStyle/>
                    <a:p>
                      <a:pPr>
                        <a:lnSpc>
                          <a:spcPts val="1800"/>
                        </a:lnSpc>
                        <a:spcAft>
                          <a:spcPts val="800"/>
                        </a:spcAft>
                      </a:pPr>
                      <a:r>
                        <a:rPr lang="en-IN" sz="700">
                          <a:effectLst/>
                        </a:rPr>
                        <a:t>ID 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a:effectLst/>
                        </a:rPr>
                        <a:t>Maps the source message ID to a target message ID. You can use this feature to implement scenarios with exactly once processing of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3541727">
                <a:tc>
                  <a:txBody>
                    <a:bodyPr/>
                    <a:lstStyle/>
                    <a:p>
                      <a:pPr>
                        <a:lnSpc>
                          <a:spcPts val="1800"/>
                        </a:lnSpc>
                        <a:spcAft>
                          <a:spcPts val="800"/>
                        </a:spcAft>
                      </a:pPr>
                      <a:r>
                        <a:rPr lang="en-IN" sz="700">
                          <a:effectLst/>
                        </a:rPr>
                        <a:t>Content Modifier</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Modifies the content of an inbound message by changing the header or body of the message.</a:t>
                      </a:r>
                    </a:p>
                    <a:p>
                      <a:pPr>
                        <a:lnSpc>
                          <a:spcPts val="1800"/>
                        </a:lnSpc>
                        <a:spcBef>
                          <a:spcPts val="1200"/>
                        </a:spcBef>
                        <a:spcAft>
                          <a:spcPts val="1200"/>
                        </a:spcAft>
                      </a:pPr>
                      <a:r>
                        <a:rPr lang="en-IN" sz="1100" dirty="0">
                          <a:effectLst/>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Tree>
    <p:extLst>
      <p:ext uri="{BB962C8B-B14F-4D97-AF65-F5344CB8AC3E}">
        <p14:creationId xmlns:p14="http://schemas.microsoft.com/office/powerpoint/2010/main" val="2705652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9974-C9C5-4CE2-8226-0BA71C39E2B4}"/>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2501581-6E96-6240-E12A-558E88AF2EF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nvGraphicFramePr>
        <p:xfrm>
          <a:off x="803245" y="1"/>
          <a:ext cx="11198943" cy="7863070"/>
        </p:xfrm>
        <a:graphic>
          <a:graphicData uri="http://schemas.openxmlformats.org/drawingml/2006/table">
            <a:tbl>
              <a:tblPr firstRow="1" firstCol="1" bandRow="1">
                <a:tableStyleId>{5C22544A-7EE6-4342-B048-85BDC9FD1C3A}</a:tableStyleId>
              </a:tblPr>
              <a:tblGrid>
                <a:gridCol w="2380928">
                  <a:extLst>
                    <a:ext uri="{9D8B030D-6E8A-4147-A177-3AD203B41FA5}">
                      <a16:colId xmlns:a16="http://schemas.microsoft.com/office/drawing/2014/main" val="1015407190"/>
                    </a:ext>
                  </a:extLst>
                </a:gridCol>
                <a:gridCol w="8818015">
                  <a:extLst>
                    <a:ext uri="{9D8B030D-6E8A-4147-A177-3AD203B41FA5}">
                      <a16:colId xmlns:a16="http://schemas.microsoft.com/office/drawing/2014/main" val="2327745229"/>
                    </a:ext>
                  </a:extLst>
                </a:gridCol>
              </a:tblGrid>
              <a:tr h="1165333">
                <a:tc>
                  <a:txBody>
                    <a:bodyPr/>
                    <a:lstStyle/>
                    <a:p>
                      <a:pPr>
                        <a:lnSpc>
                          <a:spcPts val="1800"/>
                        </a:lnSpc>
                        <a:spcAft>
                          <a:spcPts val="800"/>
                        </a:spcAft>
                      </a:pPr>
                      <a:r>
                        <a:rPr lang="en-IN" sz="700" dirty="0">
                          <a:effectLst/>
                        </a:rPr>
                        <a:t>XML Modifier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700">
                          <a:effectLst/>
                        </a:rPr>
                        <a:t>Modifies the content of an inbound message by removing external DTDs and/or removing XML declarations.</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6697737">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Tree>
    <p:extLst>
      <p:ext uri="{BB962C8B-B14F-4D97-AF65-F5344CB8AC3E}">
        <p14:creationId xmlns:p14="http://schemas.microsoft.com/office/powerpoint/2010/main" val="3955562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5356-7B56-407C-BE1A-0537138507C0}"/>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75CF84C-943A-469B-B596-72A4B746F29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4173690057"/>
                    </a:ext>
                  </a:extLst>
                </a:gridCol>
                <a:gridCol w="4431221">
                  <a:extLst>
                    <a:ext uri="{9D8B030D-6E8A-4147-A177-3AD203B41FA5}">
                      <a16:colId xmlns:a16="http://schemas.microsoft.com/office/drawing/2014/main" val="3634409410"/>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Tree>
    <p:extLst>
      <p:ext uri="{BB962C8B-B14F-4D97-AF65-F5344CB8AC3E}">
        <p14:creationId xmlns:p14="http://schemas.microsoft.com/office/powerpoint/2010/main" val="1294996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CD29-97CC-45A0-970B-B4B76F512E49}"/>
              </a:ext>
            </a:extLst>
          </p:cNvPr>
          <p:cNvSpPr>
            <a:spLocks noGrp="1"/>
          </p:cNvSpPr>
          <p:nvPr>
            <p:ph type="title"/>
          </p:nvPr>
        </p:nvSpPr>
        <p:spPr>
          <a:xfrm>
            <a:off x="804672" y="964692"/>
            <a:ext cx="3066936" cy="1188720"/>
          </a:xfrm>
        </p:spPr>
        <p:txBody>
          <a:bodyPr>
            <a:normAutofit/>
          </a:bodyPr>
          <a:lstStyle/>
          <a:p>
            <a:endParaRPr lang="en-IN"/>
          </a:p>
        </p:txBody>
      </p:sp>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8"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nvGraphicFramePr>
        <p:xfrm>
          <a:off x="881103" y="956752"/>
          <a:ext cx="10334890" cy="7031363"/>
        </p:xfrm>
        <a:graphic>
          <a:graphicData uri="http://schemas.openxmlformats.org/drawingml/2006/table">
            <a:tbl>
              <a:tblPr firstRow="1" firstCol="1" bandRow="1">
                <a:tableStyleId>{5C22544A-7EE6-4342-B048-85BDC9FD1C3A}</a:tableStyleId>
              </a:tblPr>
              <a:tblGrid>
                <a:gridCol w="1891933">
                  <a:extLst>
                    <a:ext uri="{9D8B030D-6E8A-4147-A177-3AD203B41FA5}">
                      <a16:colId xmlns:a16="http://schemas.microsoft.com/office/drawing/2014/main" val="1991791287"/>
                    </a:ext>
                  </a:extLst>
                </a:gridCol>
                <a:gridCol w="8442957">
                  <a:extLst>
                    <a:ext uri="{9D8B030D-6E8A-4147-A177-3AD203B41FA5}">
                      <a16:colId xmlns:a16="http://schemas.microsoft.com/office/drawing/2014/main" val="3019852130"/>
                    </a:ext>
                  </a:extLst>
                </a:gridCol>
              </a:tblGrid>
              <a:tr h="7031363">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Tree>
    <p:extLst>
      <p:ext uri="{BB962C8B-B14F-4D97-AF65-F5344CB8AC3E}">
        <p14:creationId xmlns:p14="http://schemas.microsoft.com/office/powerpoint/2010/main" val="3502080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7AB1-1693-4B63-BE87-A5F267311DB2}"/>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05A96923-B595-0FC8-2088-C1428EA9D943}"/>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8BE24DD8-BB8D-4E07-826B-B357C8A8B6C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2114078833"/>
                    </a:ext>
                  </a:extLst>
                </a:gridCol>
                <a:gridCol w="4431221">
                  <a:extLst>
                    <a:ext uri="{9D8B030D-6E8A-4147-A177-3AD203B41FA5}">
                      <a16:colId xmlns:a16="http://schemas.microsoft.com/office/drawing/2014/main" val="2388456459"/>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1837990044"/>
                  </a:ext>
                </a:extLst>
              </a:tr>
            </a:tbl>
          </a:graphicData>
        </a:graphic>
      </p:graphicFrame>
    </p:spTree>
    <p:extLst>
      <p:ext uri="{BB962C8B-B14F-4D97-AF65-F5344CB8AC3E}">
        <p14:creationId xmlns:p14="http://schemas.microsoft.com/office/powerpoint/2010/main" val="2104888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A61-5CFC-44AE-A97C-074408000263}"/>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A1D67968-4D1F-AA0C-7688-609425E1997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nvGraphicFramePr>
        <p:xfrm>
          <a:off x="1057359" y="96017"/>
          <a:ext cx="9659212" cy="6665967"/>
        </p:xfrm>
        <a:graphic>
          <a:graphicData uri="http://schemas.openxmlformats.org/drawingml/2006/table">
            <a:tbl>
              <a:tblPr firstRow="1" firstCol="1" bandRow="1">
                <a:tableStyleId>{5C22544A-7EE6-4342-B048-85BDC9FD1C3A}</a:tableStyleId>
              </a:tblPr>
              <a:tblGrid>
                <a:gridCol w="1834819">
                  <a:extLst>
                    <a:ext uri="{9D8B030D-6E8A-4147-A177-3AD203B41FA5}">
                      <a16:colId xmlns:a16="http://schemas.microsoft.com/office/drawing/2014/main" val="3809362110"/>
                    </a:ext>
                  </a:extLst>
                </a:gridCol>
                <a:gridCol w="7824393">
                  <a:extLst>
                    <a:ext uri="{9D8B030D-6E8A-4147-A177-3AD203B41FA5}">
                      <a16:colId xmlns:a16="http://schemas.microsoft.com/office/drawing/2014/main" val="1408481454"/>
                    </a:ext>
                  </a:extLst>
                </a:gridCol>
              </a:tblGrid>
              <a:tr h="6665967">
                <a:tc>
                  <a:txBody>
                    <a:bodyPr/>
                    <a:lstStyle/>
                    <a:p>
                      <a:pPr>
                        <a:lnSpc>
                          <a:spcPts val="1800"/>
                        </a:lnSpc>
                        <a:spcAft>
                          <a:spcPts val="800"/>
                        </a:spcAft>
                      </a:pPr>
                      <a:r>
                        <a:rPr lang="en-IN" sz="1100">
                          <a:effectLst/>
                        </a:rPr>
                        <a:t>Encoder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100" dirty="0">
                          <a:effectLst/>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100" dirty="0">
                          <a:effectLst/>
                        </a:rPr>
                        <a:t>Base64 Encode</a:t>
                      </a:r>
                    </a:p>
                    <a:p>
                      <a:pPr marL="457200">
                        <a:lnSpc>
                          <a:spcPts val="1800"/>
                        </a:lnSpc>
                        <a:spcBef>
                          <a:spcPts val="1200"/>
                        </a:spcBef>
                        <a:spcAft>
                          <a:spcPts val="1200"/>
                        </a:spcAft>
                      </a:pPr>
                      <a:r>
                        <a:rPr lang="en-IN" sz="1100" dirty="0">
                          <a:effectLst/>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MIME Multipart Encode: Transforms the message content into a MIME multipart message.</a:t>
                      </a:r>
                    </a:p>
                    <a:p>
                      <a:pPr marL="457200">
                        <a:lnSpc>
                          <a:spcPts val="1800"/>
                        </a:lnSpc>
                        <a:spcBef>
                          <a:spcPts val="1200"/>
                        </a:spcBef>
                        <a:spcAft>
                          <a:spcPts val="1200"/>
                        </a:spcAft>
                      </a:pPr>
                      <a:r>
                        <a:rPr lang="en-IN" sz="1100" dirty="0">
                          <a:effectLst/>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100" dirty="0">
                          <a:effectLst/>
                        </a:rPr>
                        <a:t>Note</a:t>
                      </a:r>
                    </a:p>
                    <a:p>
                      <a:pPr marL="457200">
                        <a:lnSpc>
                          <a:spcPts val="1800"/>
                        </a:lnSpc>
                        <a:spcAft>
                          <a:spcPts val="800"/>
                        </a:spcAft>
                      </a:pPr>
                      <a:r>
                        <a:rPr lang="en-IN" sz="1100" dirty="0">
                          <a:effectLst/>
                        </a:rPr>
                        <a:t>Note that SAP Cloud Integration does not support the processing of MIME multipart messages that contain multiple attachments with the same file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Tree>
    <p:extLst>
      <p:ext uri="{BB962C8B-B14F-4D97-AF65-F5344CB8AC3E}">
        <p14:creationId xmlns:p14="http://schemas.microsoft.com/office/powerpoint/2010/main" val="263162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F546-BA63-4007-848E-A17A497C664E}"/>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025BE-C9E4-4CFB-A972-B372F0D871F3}"/>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Consumption-based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receives access to all current and future services that are eligible for this model. You have complete flexibility to turn services on and off and to switch between services as your business requires throughout the duration of your contract. This commercial model is available in two flavors: Cloud Platform Enterprise Agreement (CPEA) and Pay-As-You-Go for SAP BTP.</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987821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38D-9393-4427-BECB-684721B39DA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27E9A850-EDE2-FB5F-AA8D-8147A0B1DD90}"/>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nvGraphicFramePr>
        <p:xfrm>
          <a:off x="5107988" y="1293276"/>
          <a:ext cx="5657818" cy="4279393"/>
        </p:xfrm>
        <a:graphic>
          <a:graphicData uri="http://schemas.openxmlformats.org/drawingml/2006/table">
            <a:tbl>
              <a:tblPr firstRow="1" firstCol="1" bandRow="1">
                <a:tableStyleId>{5C22544A-7EE6-4342-B048-85BDC9FD1C3A}</a:tableStyleId>
              </a:tblPr>
              <a:tblGrid>
                <a:gridCol w="1974161">
                  <a:extLst>
                    <a:ext uri="{9D8B030D-6E8A-4147-A177-3AD203B41FA5}">
                      <a16:colId xmlns:a16="http://schemas.microsoft.com/office/drawing/2014/main" val="3116638837"/>
                    </a:ext>
                  </a:extLst>
                </a:gridCol>
                <a:gridCol w="3683657">
                  <a:extLst>
                    <a:ext uri="{9D8B030D-6E8A-4147-A177-3AD203B41FA5}">
                      <a16:colId xmlns:a16="http://schemas.microsoft.com/office/drawing/2014/main" val="274136329"/>
                    </a:ext>
                  </a:extLst>
                </a:gridCol>
              </a:tblGrid>
              <a:tr h="1652513">
                <a:tc>
                  <a:txBody>
                    <a:bodyPr/>
                    <a:lstStyle/>
                    <a:p>
                      <a:pPr>
                        <a:lnSpc>
                          <a:spcPts val="1800"/>
                        </a:lnSpc>
                        <a:spcAft>
                          <a:spcPts val="800"/>
                        </a:spcAft>
                      </a:pPr>
                      <a:r>
                        <a:rPr lang="en-IN" sz="1700">
                          <a:effectLst/>
                        </a:rPr>
                        <a:t>Filter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Filters information by extracting a specific node from the incoming message by using an XPath expression.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313440">
                <a:tc>
                  <a:txBody>
                    <a:bodyPr/>
                    <a:lstStyle/>
                    <a:p>
                      <a:pPr>
                        <a:lnSpc>
                          <a:spcPts val="1800"/>
                        </a:lnSpc>
                        <a:spcAft>
                          <a:spcPts val="800"/>
                        </a:spcAft>
                      </a:pPr>
                      <a:r>
                        <a:rPr lang="en-IN" sz="1700">
                          <a:effectLst/>
                        </a:rPr>
                        <a:t>Message Digest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Calculates a digest of the payload or parts of it and stores the result in a message header.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313440">
                <a:tc>
                  <a:txBody>
                    <a:bodyPr/>
                    <a:lstStyle/>
                    <a:p>
                      <a:pPr>
                        <a:lnSpc>
                          <a:spcPts val="1800"/>
                        </a:lnSpc>
                        <a:spcAft>
                          <a:spcPts val="800"/>
                        </a:spcAft>
                      </a:pPr>
                      <a:r>
                        <a:rPr lang="en-IN" sz="1700">
                          <a:effectLst/>
                        </a:rPr>
                        <a:t>Script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Executes custom Java script or Groovy script for message processing.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Tree>
    <p:extLst>
      <p:ext uri="{BB962C8B-B14F-4D97-AF65-F5344CB8AC3E}">
        <p14:creationId xmlns:p14="http://schemas.microsoft.com/office/powerpoint/2010/main" val="4290805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501-C48D-459E-A192-AB0274ADEE0E}"/>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5A03B0AC-E46C-A6C2-6E74-465A94CE0B4E}"/>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nvGraphicFramePr>
        <p:xfrm>
          <a:off x="3452693" y="317608"/>
          <a:ext cx="7597739" cy="6347072"/>
        </p:xfrm>
        <a:graphic>
          <a:graphicData uri="http://schemas.openxmlformats.org/drawingml/2006/table">
            <a:tbl>
              <a:tblPr firstRow="1" firstCol="1" bandRow="1">
                <a:tableStyleId>{5C22544A-7EE6-4342-B048-85BDC9FD1C3A}</a:tableStyleId>
              </a:tblPr>
              <a:tblGrid>
                <a:gridCol w="2310071">
                  <a:extLst>
                    <a:ext uri="{9D8B030D-6E8A-4147-A177-3AD203B41FA5}">
                      <a16:colId xmlns:a16="http://schemas.microsoft.com/office/drawing/2014/main" val="3982152964"/>
                    </a:ext>
                  </a:extLst>
                </a:gridCol>
                <a:gridCol w="5287668">
                  <a:extLst>
                    <a:ext uri="{9D8B030D-6E8A-4147-A177-3AD203B41FA5}">
                      <a16:colId xmlns:a16="http://schemas.microsoft.com/office/drawing/2014/main" val="1976536689"/>
                    </a:ext>
                  </a:extLst>
                </a:gridCol>
              </a:tblGrid>
              <a:tr h="317301">
                <a:tc gridSpan="2">
                  <a:txBody>
                    <a:bodyPr/>
                    <a:lstStyle/>
                    <a:p>
                      <a:pPr>
                        <a:lnSpc>
                          <a:spcPts val="1500"/>
                        </a:lnSpc>
                        <a:spcAft>
                          <a:spcPts val="800"/>
                        </a:spcAft>
                      </a:pPr>
                      <a:r>
                        <a:rPr lang="en-IN" sz="800">
                          <a:effectLst/>
                        </a:rPr>
                        <a:t>Calling External Systems or Subprocesses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64061">
                <a:tc>
                  <a:txBody>
                    <a:bodyPr/>
                    <a:lstStyle/>
                    <a:p>
                      <a:pPr algn="ctr">
                        <a:lnSpc>
                          <a:spcPts val="1800"/>
                        </a:lnSpc>
                        <a:spcAft>
                          <a:spcPts val="800"/>
                        </a:spcAft>
                      </a:pPr>
                      <a:r>
                        <a:rPr lang="en-IN" sz="800">
                          <a:effectLst/>
                        </a:rPr>
                        <a:t>Feature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800">
                          <a:effectLst/>
                        </a:rPr>
                        <a:t>Description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64061">
                <a:tc>
                  <a:txBody>
                    <a:bodyPr/>
                    <a:lstStyle/>
                    <a:p>
                      <a:pPr>
                        <a:lnSpc>
                          <a:spcPts val="1800"/>
                        </a:lnSpc>
                        <a:spcAft>
                          <a:spcPts val="800"/>
                        </a:spcAft>
                      </a:pPr>
                      <a:r>
                        <a:rPr lang="en-IN" sz="800" dirty="0">
                          <a:effectLst/>
                        </a:rPr>
                        <a:t>Request-Reply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in a synchronous step and gets back a response.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64061">
                <a:tc>
                  <a:txBody>
                    <a:bodyPr/>
                    <a:lstStyle/>
                    <a:p>
                      <a:pPr>
                        <a:lnSpc>
                          <a:spcPts val="1800"/>
                        </a:lnSpc>
                        <a:spcAft>
                          <a:spcPts val="800"/>
                        </a:spcAft>
                      </a:pPr>
                      <a:r>
                        <a:rPr lang="en-IN" sz="800">
                          <a:effectLst/>
                        </a:rPr>
                        <a:t>Send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for use cases where no reply is expected.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738135">
                <a:tc>
                  <a:txBody>
                    <a:bodyPr/>
                    <a:lstStyle/>
                    <a:p>
                      <a:pPr>
                        <a:lnSpc>
                          <a:spcPts val="1800"/>
                        </a:lnSpc>
                        <a:spcAft>
                          <a:spcPts val="800"/>
                        </a:spcAft>
                      </a:pPr>
                      <a:r>
                        <a:rPr lang="en-IN" sz="800">
                          <a:effectLst/>
                        </a:rPr>
                        <a:t>Content Enricher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system, accesses resources of this system, and merges the returned content with the original message.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64061">
                <a:tc>
                  <a:txBody>
                    <a:bodyPr/>
                    <a:lstStyle/>
                    <a:p>
                      <a:pPr>
                        <a:lnSpc>
                          <a:spcPts val="1800"/>
                        </a:lnSpc>
                        <a:spcAft>
                          <a:spcPts val="800"/>
                        </a:spcAft>
                      </a:pPr>
                      <a:r>
                        <a:rPr lang="en-IN" sz="800">
                          <a:effectLst/>
                        </a:rPr>
                        <a:t>Poll Enrich Step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Polls content from an external component, and enriches the original message with 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985048">
                <a:tc>
                  <a:txBody>
                    <a:bodyPr/>
                    <a:lstStyle/>
                    <a:p>
                      <a:pPr>
                        <a:lnSpc>
                          <a:spcPts val="1800"/>
                        </a:lnSpc>
                        <a:spcAft>
                          <a:spcPts val="800"/>
                        </a:spcAft>
                      </a:pPr>
                      <a:r>
                        <a:rPr lang="en-IN" sz="800">
                          <a:effectLst/>
                        </a:rPr>
                        <a:t>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800">
                          <a:effectLst/>
                        </a:rPr>
                        <a:t>Calls a local integration process.</a:t>
                      </a:r>
                    </a:p>
                    <a:p>
                      <a:pPr>
                        <a:lnSpc>
                          <a:spcPts val="1800"/>
                        </a:lnSpc>
                        <a:spcBef>
                          <a:spcPts val="1200"/>
                        </a:spcBef>
                        <a:spcAft>
                          <a:spcPts val="800"/>
                        </a:spcAft>
                      </a:pPr>
                      <a:r>
                        <a:rPr lang="en-IN" sz="800">
                          <a:effectLst/>
                        </a:rPr>
                        <a:t>A local integration process defines a container for a separate subprocess to be called from the main process. Using local integration processes, a complex message processing sequence can be fragmented and decomposed into smaller parts.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64061">
                <a:tc>
                  <a:txBody>
                    <a:bodyPr/>
                    <a:lstStyle/>
                    <a:p>
                      <a:pPr>
                        <a:lnSpc>
                          <a:spcPts val="1800"/>
                        </a:lnSpc>
                        <a:spcAft>
                          <a:spcPts val="800"/>
                        </a:spcAft>
                      </a:pPr>
                      <a:r>
                        <a:rPr lang="en-IN" sz="800">
                          <a:effectLst/>
                        </a:rPr>
                        <a:t>Looping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 local integration process in a loop.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486283">
                <a:tc>
                  <a:txBody>
                    <a:bodyPr/>
                    <a:lstStyle/>
                    <a:p>
                      <a:pPr>
                        <a:lnSpc>
                          <a:spcPts val="1800"/>
                        </a:lnSpc>
                        <a:spcAft>
                          <a:spcPts val="800"/>
                        </a:spcAft>
                      </a:pPr>
                      <a:r>
                        <a:rPr lang="en-IN" sz="800">
                          <a:effectLst/>
                        </a:rPr>
                        <a:t>Idempotent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dirty="0">
                          <a:effectLst/>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Tree>
    <p:extLst>
      <p:ext uri="{BB962C8B-B14F-4D97-AF65-F5344CB8AC3E}">
        <p14:creationId xmlns:p14="http://schemas.microsoft.com/office/powerpoint/2010/main" val="477173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8CCC-5025-4B7B-94ED-920151A9E02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nvPr>
        </p:nvGraphicFramePr>
        <p:xfrm>
          <a:off x="204826" y="-2756790"/>
          <a:ext cx="11245901" cy="10539395"/>
        </p:xfrm>
        <a:graphic>
          <a:graphicData uri="http://schemas.openxmlformats.org/drawingml/2006/table">
            <a:tbl>
              <a:tblPr firstRow="1" firstCol="1" bandRow="1">
                <a:tableStyleId>{5C22544A-7EE6-4342-B048-85BDC9FD1C3A}</a:tableStyleId>
              </a:tblPr>
              <a:tblGrid>
                <a:gridCol w="11245901">
                  <a:extLst>
                    <a:ext uri="{9D8B030D-6E8A-4147-A177-3AD203B41FA5}">
                      <a16:colId xmlns:a16="http://schemas.microsoft.com/office/drawing/2014/main" val="1739650017"/>
                    </a:ext>
                  </a:extLst>
                </a:gridCol>
              </a:tblGrid>
              <a:tr h="248599">
                <a:tc>
                  <a:txBody>
                    <a:bodyPr/>
                    <a:lstStyle/>
                    <a:p>
                      <a:pPr>
                        <a:lnSpc>
                          <a:spcPts val="1500"/>
                        </a:lnSpc>
                        <a:spcAft>
                          <a:spcPts val="800"/>
                        </a:spcAft>
                      </a:pPr>
                      <a:r>
                        <a:rPr lang="en-IN" sz="300">
                          <a:effectLst/>
                        </a:rPr>
                        <a:t>Routing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286699">
                <a:tc>
                  <a:txBody>
                    <a:bodyPr/>
                    <a:lstStyle/>
                    <a:p>
                      <a:pPr algn="ctr">
                        <a:lnSpc>
                          <a:spcPts val="1800"/>
                        </a:lnSpc>
                        <a:spcAft>
                          <a:spcPts val="800"/>
                        </a:spcAft>
                      </a:pPr>
                      <a:r>
                        <a:rPr lang="en-IN" sz="300">
                          <a:effectLst/>
                        </a:rPr>
                        <a:t>Description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997899">
                <a:tc>
                  <a:txBody>
                    <a:bodyPr/>
                    <a:lstStyle/>
                    <a:p>
                      <a:pPr>
                        <a:lnSpc>
                          <a:spcPts val="1800"/>
                        </a:lnSpc>
                        <a:spcAft>
                          <a:spcPts val="1200"/>
                        </a:spcAft>
                      </a:pPr>
                      <a:r>
                        <a:rPr lang="en-IN" sz="300">
                          <a:effectLst/>
                        </a:rPr>
                        <a:t>Routes a message to one or more receivers.</a:t>
                      </a:r>
                    </a:p>
                    <a:p>
                      <a:pPr>
                        <a:lnSpc>
                          <a:spcPts val="1800"/>
                        </a:lnSpc>
                        <a:spcBef>
                          <a:spcPts val="1200"/>
                        </a:spcBef>
                        <a:spcAft>
                          <a:spcPts val="800"/>
                        </a:spcAft>
                      </a:pPr>
                      <a:r>
                        <a:rPr lang="en-IN" sz="300">
                          <a:effectLst/>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709099">
                <a:tc>
                  <a:txBody>
                    <a:bodyPr/>
                    <a:lstStyle/>
                    <a:p>
                      <a:pPr>
                        <a:lnSpc>
                          <a:spcPts val="1800"/>
                        </a:lnSpc>
                        <a:spcAft>
                          <a:spcPts val="1200"/>
                        </a:spcAft>
                      </a:pPr>
                      <a:r>
                        <a:rPr lang="en-IN" sz="300">
                          <a:effectLst/>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Sequential multicast: defines the sequence in which the message transfer to the receivers is initiated.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7297099">
                <a:tc>
                  <a:txBody>
                    <a:bodyPr/>
                    <a:lstStyle/>
                    <a:p>
                      <a:pPr>
                        <a:lnSpc>
                          <a:spcPts val="1800"/>
                        </a:lnSpc>
                        <a:spcAft>
                          <a:spcPts val="1200"/>
                        </a:spcAft>
                      </a:pPr>
                      <a:r>
                        <a:rPr lang="en-IN" sz="1100" dirty="0">
                          <a:effectLst/>
                        </a:rPr>
                        <a:t>Decomposes a composite message into a series of individual messages and sends them to a receiver.</a:t>
                      </a:r>
                    </a:p>
                    <a:p>
                      <a:pPr>
                        <a:lnSpc>
                          <a:spcPts val="1800"/>
                        </a:lnSpc>
                        <a:spcBef>
                          <a:spcPts val="1200"/>
                        </a:spcBef>
                        <a:spcAft>
                          <a:spcPts val="1200"/>
                        </a:spcAft>
                      </a:pPr>
                      <a:r>
                        <a:rPr lang="en-IN" sz="1100" dirty="0">
                          <a:effectLst/>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100" dirty="0">
                          <a:effectLst/>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splitter: Splits an inbound archive file (.zip) into individual files.</a:t>
                      </a:r>
                    </a:p>
                    <a:p>
                      <a:pPr>
                        <a:lnSpc>
                          <a:spcPts val="1800"/>
                        </a:lnSpc>
                        <a:spcBef>
                          <a:spcPts val="1200"/>
                        </a:spcBef>
                        <a:spcAft>
                          <a:spcPts val="800"/>
                        </a:spcAft>
                      </a:pPr>
                      <a:r>
                        <a:rPr lang="en-IN" sz="300" dirty="0">
                          <a:effectLst/>
                        </a:rPr>
                        <a:t>Certain constraints apply with regard to the supported data formats (as described in the product documentation).</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3496859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1D1-7FCA-4FB1-91A6-DC9A9377D50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2B510F0-6C8A-A9C5-F90E-622C61AB1F05}"/>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nvGraphicFramePr>
        <p:xfrm>
          <a:off x="4823365" y="1377286"/>
          <a:ext cx="6227064" cy="4114720"/>
        </p:xfrm>
        <a:graphic>
          <a:graphicData uri="http://schemas.openxmlformats.org/drawingml/2006/table">
            <a:tbl>
              <a:tblPr firstRow="1" firstCol="1" bandRow="1">
                <a:tableStyleId>{5C22544A-7EE6-4342-B048-85BDC9FD1C3A}</a:tableStyleId>
              </a:tblPr>
              <a:tblGrid>
                <a:gridCol w="1332303">
                  <a:extLst>
                    <a:ext uri="{9D8B030D-6E8A-4147-A177-3AD203B41FA5}">
                      <a16:colId xmlns:a16="http://schemas.microsoft.com/office/drawing/2014/main" val="533870290"/>
                    </a:ext>
                  </a:extLst>
                </a:gridCol>
                <a:gridCol w="4894761">
                  <a:extLst>
                    <a:ext uri="{9D8B030D-6E8A-4147-A177-3AD203B41FA5}">
                      <a16:colId xmlns:a16="http://schemas.microsoft.com/office/drawing/2014/main" val="199011362"/>
                    </a:ext>
                  </a:extLst>
                </a:gridCol>
              </a:tblGrid>
              <a:tr h="3057624">
                <a:tc>
                  <a:txBody>
                    <a:bodyPr/>
                    <a:lstStyle/>
                    <a:p>
                      <a:pPr>
                        <a:lnSpc>
                          <a:spcPts val="1800"/>
                        </a:lnSpc>
                        <a:spcAft>
                          <a:spcPts val="800"/>
                        </a:spcAft>
                      </a:pPr>
                      <a:r>
                        <a:rPr lang="en-IN" sz="1300">
                          <a:effectLst/>
                        </a:rPr>
                        <a:t>Join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300">
                          <a:effectLst/>
                        </a:rPr>
                        <a:t>Merges messages from different routes and combines them into a single message.</a:t>
                      </a:r>
                    </a:p>
                    <a:p>
                      <a:pPr>
                        <a:lnSpc>
                          <a:spcPts val="1800"/>
                        </a:lnSpc>
                        <a:spcBef>
                          <a:spcPts val="1200"/>
                        </a:spcBef>
                        <a:spcAft>
                          <a:spcPts val="1200"/>
                        </a:spcAft>
                      </a:pPr>
                      <a:r>
                        <a:rPr lang="en-IN" sz="1300">
                          <a:effectLst/>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300">
                          <a:effectLst/>
                        </a:rPr>
                        <a:t>Certain constraints apply with regard to the usage of this feature (as described in the product documentation).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057096">
                <a:tc>
                  <a:txBody>
                    <a:bodyPr/>
                    <a:lstStyle/>
                    <a:p>
                      <a:pPr>
                        <a:lnSpc>
                          <a:spcPts val="1800"/>
                        </a:lnSpc>
                        <a:spcAft>
                          <a:spcPts val="800"/>
                        </a:spcAft>
                      </a:pPr>
                      <a:r>
                        <a:rPr lang="en-IN" sz="1300">
                          <a:effectLst/>
                        </a:rPr>
                        <a:t>Gather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300">
                          <a:effectLst/>
                        </a:rPr>
                        <a:t>Merges messages from different routes (into a single message) with the option to define certain strategies how to combine the initial messages.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Tree>
    <p:extLst>
      <p:ext uri="{BB962C8B-B14F-4D97-AF65-F5344CB8AC3E}">
        <p14:creationId xmlns:p14="http://schemas.microsoft.com/office/powerpoint/2010/main" val="1967794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D36-1992-4F12-A950-0CC3FF0B127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DEBC2E67-D40D-E4D4-6A37-3F3FDBEE9AA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nvGraphicFramePr>
        <p:xfrm>
          <a:off x="4823365" y="1332228"/>
          <a:ext cx="6227064" cy="5486345"/>
        </p:xfrm>
        <a:graphic>
          <a:graphicData uri="http://schemas.openxmlformats.org/drawingml/2006/table">
            <a:tbl>
              <a:tblPr firstRow="1" firstCol="1" bandRow="1">
                <a:tableStyleId>{5C22544A-7EE6-4342-B048-85BDC9FD1C3A}</a:tableStyleId>
              </a:tblPr>
              <a:tblGrid>
                <a:gridCol w="1850279">
                  <a:extLst>
                    <a:ext uri="{9D8B030D-6E8A-4147-A177-3AD203B41FA5}">
                      <a16:colId xmlns:a16="http://schemas.microsoft.com/office/drawing/2014/main" val="922207148"/>
                    </a:ext>
                  </a:extLst>
                </a:gridCol>
                <a:gridCol w="4376785">
                  <a:extLst>
                    <a:ext uri="{9D8B030D-6E8A-4147-A177-3AD203B41FA5}">
                      <a16:colId xmlns:a16="http://schemas.microsoft.com/office/drawing/2014/main" val="2597299368"/>
                    </a:ext>
                  </a:extLst>
                </a:gridCol>
              </a:tblGrid>
              <a:tr h="294629">
                <a:tc gridSpan="2">
                  <a:txBody>
                    <a:bodyPr/>
                    <a:lstStyle/>
                    <a:p>
                      <a:pPr>
                        <a:lnSpc>
                          <a:spcPts val="1500"/>
                        </a:lnSpc>
                        <a:spcAft>
                          <a:spcPts val="800"/>
                        </a:spcAft>
                      </a:pPr>
                      <a:r>
                        <a:rPr lang="en-IN" sz="900">
                          <a:effectLst/>
                        </a:rPr>
                        <a:t>Storing Data During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32729">
                <a:tc>
                  <a:txBody>
                    <a:bodyPr/>
                    <a:lstStyle/>
                    <a:p>
                      <a:pPr algn="ctr">
                        <a:lnSpc>
                          <a:spcPts val="1800"/>
                        </a:lnSpc>
                        <a:spcAft>
                          <a:spcPts val="800"/>
                        </a:spcAft>
                      </a:pPr>
                      <a:r>
                        <a:rPr lang="en-IN" sz="900">
                          <a:effectLst/>
                        </a:rPr>
                        <a:t>Feature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9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37529">
                <a:tc>
                  <a:txBody>
                    <a:bodyPr/>
                    <a:lstStyle/>
                    <a:p>
                      <a:pPr>
                        <a:lnSpc>
                          <a:spcPts val="1800"/>
                        </a:lnSpc>
                        <a:spcAft>
                          <a:spcPts val="800"/>
                        </a:spcAft>
                      </a:pPr>
                      <a:r>
                        <a:rPr lang="en-IN" sz="900">
                          <a:effectLst/>
                        </a:rPr>
                        <a:t>Persist Message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Stores a message payload so that you can access the stored message and analyze it at a later point in time.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88729">
                <a:tc>
                  <a:txBody>
                    <a:bodyPr/>
                    <a:lstStyle/>
                    <a:p>
                      <a:pPr>
                        <a:lnSpc>
                          <a:spcPts val="1800"/>
                        </a:lnSpc>
                        <a:spcAft>
                          <a:spcPts val="800"/>
                        </a:spcAft>
                      </a:pPr>
                      <a:r>
                        <a:rPr lang="en-IN" sz="900">
                          <a:effectLst/>
                        </a:rPr>
                        <a:t>Data Store Operations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900">
                          <a:effectLst/>
                        </a:rPr>
                        <a:t>Stores messages temporarily for later processing.</a:t>
                      </a:r>
                    </a:p>
                    <a:p>
                      <a:pPr>
                        <a:lnSpc>
                          <a:spcPts val="1800"/>
                        </a:lnSpc>
                        <a:spcBef>
                          <a:spcPts val="1200"/>
                        </a:spcBef>
                        <a:spcAft>
                          <a:spcPts val="1200"/>
                        </a:spcAft>
                      </a:pPr>
                      <a:r>
                        <a:rPr lang="en-IN" sz="900">
                          <a:effectLst/>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DELETE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32729">
                <a:tc>
                  <a:txBody>
                    <a:bodyPr/>
                    <a:lstStyle/>
                    <a:p>
                      <a:pPr>
                        <a:lnSpc>
                          <a:spcPts val="1800"/>
                        </a:lnSpc>
                        <a:spcAft>
                          <a:spcPts val="800"/>
                        </a:spcAft>
                      </a:pPr>
                      <a:r>
                        <a:rPr lang="en-IN" sz="900">
                          <a:effectLst/>
                        </a:rPr>
                        <a:t>Write Variables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Specifies values for variables required during message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Tree>
    <p:extLst>
      <p:ext uri="{BB962C8B-B14F-4D97-AF65-F5344CB8AC3E}">
        <p14:creationId xmlns:p14="http://schemas.microsoft.com/office/powerpoint/2010/main" val="341906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5649-A362-4038-9F36-1451C7998B7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9304620-8E7F-D614-EB7D-A1A7523BBAA2}"/>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nvGraphicFramePr>
        <p:xfrm>
          <a:off x="522516" y="491779"/>
          <a:ext cx="10501512" cy="8631471"/>
        </p:xfrm>
        <a:graphic>
          <a:graphicData uri="http://schemas.openxmlformats.org/drawingml/2006/table">
            <a:tbl>
              <a:tblPr firstRow="1" firstCol="1" bandRow="1">
                <a:tableStyleId>{5C22544A-7EE6-4342-B048-85BDC9FD1C3A}</a:tableStyleId>
              </a:tblPr>
              <a:tblGrid>
                <a:gridCol w="10501512">
                  <a:extLst>
                    <a:ext uri="{9D8B030D-6E8A-4147-A177-3AD203B41FA5}">
                      <a16:colId xmlns:a16="http://schemas.microsoft.com/office/drawing/2014/main" val="4128353721"/>
                    </a:ext>
                  </a:extLst>
                </a:gridCol>
              </a:tblGrid>
              <a:tr h="281493">
                <a:tc>
                  <a:txBody>
                    <a:bodyPr/>
                    <a:lstStyle/>
                    <a:p>
                      <a:pPr>
                        <a:lnSpc>
                          <a:spcPts val="1500"/>
                        </a:lnSpc>
                        <a:spcAft>
                          <a:spcPts val="800"/>
                        </a:spcAft>
                      </a:pPr>
                      <a:r>
                        <a:rPr lang="en-IN" sz="1100">
                          <a:effectLst/>
                        </a:rPr>
                        <a:t>Protecting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323493">
                <a:tc>
                  <a:txBody>
                    <a:bodyPr/>
                    <a:lstStyle/>
                    <a:p>
                      <a:pPr algn="ctr">
                        <a:lnSpc>
                          <a:spcPts val="1800"/>
                        </a:lnSpc>
                        <a:spcAft>
                          <a:spcPts val="800"/>
                        </a:spcAft>
                      </a:pPr>
                      <a:r>
                        <a:rPr lang="en-IN" sz="11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2675495">
                <a:tc>
                  <a:txBody>
                    <a:bodyPr/>
                    <a:lstStyle/>
                    <a:p>
                      <a:pPr>
                        <a:lnSpc>
                          <a:spcPts val="1800"/>
                        </a:lnSpc>
                        <a:spcAft>
                          <a:spcPts val="1200"/>
                        </a:spcAft>
                      </a:pPr>
                      <a:r>
                        <a:rPr lang="en-IN" sz="1100" dirty="0">
                          <a:effectLst/>
                        </a:rPr>
                        <a:t>Encrypts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2675495">
                <a:tc>
                  <a:txBody>
                    <a:bodyPr/>
                    <a:lstStyle/>
                    <a:p>
                      <a:pPr>
                        <a:lnSpc>
                          <a:spcPts val="1800"/>
                        </a:lnSpc>
                        <a:spcAft>
                          <a:spcPts val="1200"/>
                        </a:spcAft>
                      </a:pPr>
                      <a:r>
                        <a:rPr lang="en-IN" sz="1100" dirty="0">
                          <a:effectLst/>
                        </a:rPr>
                        <a:t>Decrypts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2675495">
                <a:tc>
                  <a:txBody>
                    <a:bodyPr/>
                    <a:lstStyle/>
                    <a:p>
                      <a:pPr>
                        <a:lnSpc>
                          <a:spcPts val="1800"/>
                        </a:lnSpc>
                        <a:spcAft>
                          <a:spcPts val="1200"/>
                        </a:spcAft>
                      </a:pPr>
                      <a:r>
                        <a:rPr lang="en-IN" sz="1100" dirty="0">
                          <a:effectLst/>
                        </a:rPr>
                        <a:t>Signs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Digital Signature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Tree>
    <p:extLst>
      <p:ext uri="{BB962C8B-B14F-4D97-AF65-F5344CB8AC3E}">
        <p14:creationId xmlns:p14="http://schemas.microsoft.com/office/powerpoint/2010/main" val="3591404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nvPr>
        </p:nvGraphicFramePr>
        <p:xfrm>
          <a:off x="1709824" y="1124712"/>
          <a:ext cx="8772352" cy="4608576"/>
        </p:xfrm>
        <a:graphic>
          <a:graphicData uri="http://schemas.openxmlformats.org/drawingml/2006/table">
            <a:tbl>
              <a:tblPr firstRow="1" firstCol="1" bandRow="1">
                <a:tableStyleId>{5C22544A-7EE6-4342-B048-85BDC9FD1C3A}</a:tableStyleId>
              </a:tblPr>
              <a:tblGrid>
                <a:gridCol w="2661077">
                  <a:extLst>
                    <a:ext uri="{9D8B030D-6E8A-4147-A177-3AD203B41FA5}">
                      <a16:colId xmlns:a16="http://schemas.microsoft.com/office/drawing/2014/main" val="3553590065"/>
                    </a:ext>
                  </a:extLst>
                </a:gridCol>
                <a:gridCol w="6111275">
                  <a:extLst>
                    <a:ext uri="{9D8B030D-6E8A-4147-A177-3AD203B41FA5}">
                      <a16:colId xmlns:a16="http://schemas.microsoft.com/office/drawing/2014/main" val="3267086777"/>
                    </a:ext>
                  </a:extLst>
                </a:gridCol>
              </a:tblGrid>
              <a:tr h="4608576">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a:effectLst/>
                        </a:rPr>
                        <a:t>Verifies a message.</a:t>
                      </a:r>
                      <a:endParaRPr lang="en-IN" sz="2300">
                        <a:effectLst/>
                      </a:endParaRPr>
                    </a:p>
                    <a:p>
                      <a:pPr>
                        <a:lnSpc>
                          <a:spcPts val="1800"/>
                        </a:lnSpc>
                        <a:spcBef>
                          <a:spcPts val="1200"/>
                        </a:spcBef>
                        <a:spcAft>
                          <a:spcPts val="1200"/>
                        </a:spcAft>
                      </a:pPr>
                      <a:r>
                        <a:rPr lang="en-IN" sz="2400">
                          <a:effectLst/>
                        </a:rPr>
                        <a:t>Supported standards:</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PKCS#7/CMS Enveloped Data and Signed Data</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XML Digital Signature</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Tree>
    <p:extLst>
      <p:ext uri="{BB962C8B-B14F-4D97-AF65-F5344CB8AC3E}">
        <p14:creationId xmlns:p14="http://schemas.microsoft.com/office/powerpoint/2010/main" val="1208763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Monitor</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r>
              <a:rPr lang="en-IN" dirty="0"/>
              <a:t>Message processing</a:t>
            </a:r>
          </a:p>
          <a:p>
            <a:r>
              <a:rPr lang="en-IN" dirty="0"/>
              <a:t>Manage integration content</a:t>
            </a:r>
          </a:p>
          <a:p>
            <a:r>
              <a:rPr lang="en-IN" dirty="0"/>
              <a:t>Manage security </a:t>
            </a:r>
          </a:p>
          <a:p>
            <a:r>
              <a:rPr lang="en-IN" dirty="0"/>
              <a:t>Manage store</a:t>
            </a:r>
          </a:p>
          <a:p>
            <a:endParaRPr lang="en-IN" dirty="0"/>
          </a:p>
          <a:p>
            <a:endParaRPr lang="en-IN" dirty="0"/>
          </a:p>
        </p:txBody>
      </p:sp>
    </p:spTree>
    <p:extLst>
      <p:ext uri="{BB962C8B-B14F-4D97-AF65-F5344CB8AC3E}">
        <p14:creationId xmlns:p14="http://schemas.microsoft.com/office/powerpoint/2010/main" val="1067271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ED16-9FBB-4D8D-A8B6-5E4029471775}"/>
              </a:ext>
            </a:extLst>
          </p:cNvPr>
          <p:cNvSpPr>
            <a:spLocks noGrp="1"/>
          </p:cNvSpPr>
          <p:nvPr>
            <p:ph type="title"/>
          </p:nvPr>
        </p:nvSpPr>
        <p:spPr/>
        <p:txBody>
          <a:bodyPr>
            <a:normAutofit/>
          </a:bodyPr>
          <a:lstStyle/>
          <a:p>
            <a:r>
              <a:rPr lang="en-IN" dirty="0"/>
              <a:t>Message processing</a:t>
            </a:r>
            <a:br>
              <a:rPr lang="en-IN" dirty="0"/>
            </a:br>
            <a:endParaRPr lang="en-IN" dirty="0"/>
          </a:p>
        </p:txBody>
      </p:sp>
      <p:sp>
        <p:nvSpPr>
          <p:cNvPr id="3" name="Content Placeholder 2">
            <a:extLst>
              <a:ext uri="{FF2B5EF4-FFF2-40B4-BE49-F238E27FC236}">
                <a16:creationId xmlns:a16="http://schemas.microsoft.com/office/drawing/2014/main" id="{E1B9F33A-294F-45D0-BAA4-8FC50861E290}"/>
              </a:ext>
            </a:extLst>
          </p:cNvPr>
          <p:cNvSpPr>
            <a:spLocks noGrp="1"/>
          </p:cNvSpPr>
          <p:nvPr>
            <p:ph idx="1"/>
          </p:nvPr>
        </p:nvSpPr>
        <p:spPr/>
        <p:txBody>
          <a:bodyPr/>
          <a:lstStyle/>
          <a:p>
            <a:pPr algn="l"/>
            <a:r>
              <a:rPr lang="en-US" b="0" i="0" dirty="0">
                <a:solidFill>
                  <a:srgbClr val="333333"/>
                </a:solidFill>
                <a:effectLst/>
                <a:latin typeface="72"/>
              </a:rPr>
              <a:t>The message monitor provides an overview of the messages processed on a tenant and allows you to display the details for individual messages.</a:t>
            </a:r>
          </a:p>
          <a:p>
            <a:pPr algn="l"/>
            <a:r>
              <a:rPr lang="en-US" b="0" i="0" dirty="0">
                <a:solidFill>
                  <a:srgbClr val="333333"/>
                </a:solidFill>
                <a:effectLst/>
                <a:latin typeface="72"/>
              </a:rPr>
              <a:t>You open the message monitor by clicking a tile in the </a:t>
            </a:r>
            <a:r>
              <a:rPr lang="en-US" b="1" i="0" dirty="0">
                <a:solidFill>
                  <a:srgbClr val="333333"/>
                </a:solidFill>
                <a:effectLst/>
                <a:latin typeface="72"/>
              </a:rPr>
              <a:t>Monitor Message Processing</a:t>
            </a:r>
            <a:r>
              <a:rPr lang="en-US" b="0" i="0" dirty="0">
                <a:solidFill>
                  <a:srgbClr val="333333"/>
                </a:solidFill>
                <a:effectLst/>
                <a:latin typeface="72"/>
              </a:rPr>
              <a:t> area.</a:t>
            </a:r>
          </a:p>
          <a:p>
            <a:pPr algn="l"/>
            <a:r>
              <a:rPr lang="en-US" b="0" i="0" dirty="0">
                <a:solidFill>
                  <a:srgbClr val="333333"/>
                </a:solidFill>
                <a:effectLst/>
                <a:latin typeface="72"/>
              </a:rPr>
              <a:t>Messages are displayed according to the filter settings of the tile.</a:t>
            </a:r>
          </a:p>
          <a:p>
            <a:endParaRPr lang="en-IN" dirty="0"/>
          </a:p>
        </p:txBody>
      </p:sp>
    </p:spTree>
    <p:extLst>
      <p:ext uri="{BB962C8B-B14F-4D97-AF65-F5344CB8AC3E}">
        <p14:creationId xmlns:p14="http://schemas.microsoft.com/office/powerpoint/2010/main" val="3188644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61EC-02CA-47CB-8F3D-89FE0A0BB64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765D16C-8915-4ADF-839E-B62548440A9C}"/>
              </a:ext>
            </a:extLst>
          </p:cNvPr>
          <p:cNvSpPr>
            <a:spLocks noGrp="1"/>
          </p:cNvSpPr>
          <p:nvPr>
            <p:ph idx="1"/>
          </p:nvPr>
        </p:nvSpPr>
        <p:spPr/>
        <p:txBody>
          <a:bodyPr/>
          <a:lstStyle/>
          <a:p>
            <a:r>
              <a:rPr lang="en-IN" b="1" i="0" dirty="0">
                <a:solidFill>
                  <a:srgbClr val="333333"/>
                </a:solidFill>
                <a:effectLst/>
                <a:latin typeface="72"/>
              </a:rPr>
              <a:t>Filter Settings</a:t>
            </a:r>
          </a:p>
          <a:p>
            <a:pPr algn="l"/>
            <a:r>
              <a:rPr lang="en-US" b="0" i="0" dirty="0">
                <a:solidFill>
                  <a:srgbClr val="333333"/>
                </a:solidFill>
                <a:effectLst/>
                <a:latin typeface="72"/>
              </a:rPr>
              <a:t>You can control which messages are displayed by changing the filter.</a:t>
            </a:r>
          </a:p>
          <a:p>
            <a:pPr algn="l"/>
            <a:r>
              <a:rPr lang="en-US" b="0" i="0" dirty="0">
                <a:solidFill>
                  <a:srgbClr val="333333"/>
                </a:solidFill>
                <a:effectLst/>
                <a:latin typeface="72"/>
              </a:rPr>
              <a:t>You can filter messages by </a:t>
            </a:r>
            <a:r>
              <a:rPr lang="en-US" b="1" i="0" dirty="0">
                <a:solidFill>
                  <a:srgbClr val="333333"/>
                </a:solidFill>
                <a:effectLst/>
                <a:latin typeface="72"/>
              </a:rPr>
              <a:t>Time</a:t>
            </a:r>
            <a:r>
              <a:rPr lang="en-US" b="0" i="0" dirty="0">
                <a:solidFill>
                  <a:srgbClr val="333333"/>
                </a:solidFill>
                <a:effectLst/>
                <a:latin typeface="72"/>
              </a:rPr>
              <a:t>, </a:t>
            </a:r>
            <a:r>
              <a:rPr lang="en-US" b="1" i="0" dirty="0">
                <a:solidFill>
                  <a:srgbClr val="333333"/>
                </a:solidFill>
                <a:effectLst/>
                <a:latin typeface="72"/>
              </a:rPr>
              <a:t>Status</a:t>
            </a:r>
            <a:r>
              <a:rPr lang="en-US" b="0" i="0" dirty="0">
                <a:solidFill>
                  <a:srgbClr val="333333"/>
                </a:solidFill>
                <a:effectLst/>
                <a:latin typeface="72"/>
              </a:rPr>
              <a:t>, and </a:t>
            </a:r>
            <a:r>
              <a:rPr lang="en-US" b="1" i="0" dirty="0">
                <a:solidFill>
                  <a:srgbClr val="333333"/>
                </a:solidFill>
                <a:effectLst/>
                <a:latin typeface="72"/>
              </a:rPr>
              <a:t>Artifact</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2605704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683D0-528D-4D38-AB9C-3815F7E8120C}"/>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A09B79-CA53-456E-A291-C92FA9816507}"/>
              </a:ext>
            </a:extLst>
          </p:cNvPr>
          <p:cNvSpPr>
            <a:spLocks noGrp="1"/>
          </p:cNvSpPr>
          <p:nvPr>
            <p:ph idx="1"/>
          </p:nvPr>
        </p:nvSpPr>
        <p:spPr>
          <a:xfrm>
            <a:off x="838200" y="1929384"/>
            <a:ext cx="10515600" cy="4251960"/>
          </a:xfrm>
        </p:spPr>
        <p:txBody>
          <a:bodyPr>
            <a:normAutofit/>
          </a:bodyPr>
          <a:lstStyle/>
          <a:p>
            <a:pPr>
              <a:spcAft>
                <a:spcPts val="1600"/>
              </a:spcAft>
            </a:pPr>
            <a:r>
              <a:rPr lang="en-IN" sz="2200" b="1">
                <a:latin typeface="Arial" panose="020B0604020202020204" pitchFamily="34" charset="0"/>
                <a:ea typeface="Calibri" panose="020F0502020204030204" pitchFamily="34" charset="0"/>
                <a:cs typeface="Times New Roman" panose="02020603050405020304" pitchFamily="18" charset="0"/>
              </a:rPr>
              <a:t>CPEA</a:t>
            </a:r>
            <a:endParaRPr lang="en-IN" sz="2200">
              <a:latin typeface="Calibri" panose="020F0502020204030204" pitchFamily="34" charset="0"/>
              <a:ea typeface="Calibri" panose="020F0502020204030204" pitchFamily="34" charset="0"/>
              <a:cs typeface="Times New Roman" panose="02020603050405020304" pitchFamily="18" charset="0"/>
            </a:endParaRPr>
          </a:p>
          <a:p>
            <a:pPr marL="457189" indent="-457189">
              <a:spcBef>
                <a:spcPts val="960"/>
              </a:spcBef>
              <a:spcAft>
                <a:spcPts val="960"/>
              </a:spcAft>
              <a:buSzPts val="1000"/>
              <a:buFont typeface="Wingdings" panose="05000000000000000000" pitchFamily="2" charset="2"/>
              <a:buChar char=""/>
              <a:tabLst>
                <a:tab pos="609585" algn="l"/>
              </a:tabLst>
            </a:pPr>
            <a:r>
              <a:rPr lang="en-IN" sz="2200">
                <a:latin typeface="Arial" panose="020B0604020202020204" pitchFamily="34" charset="0"/>
                <a:ea typeface="Times New Roman" panose="02020603050405020304" pitchFamily="18" charset="0"/>
              </a:rPr>
              <a:t>Your organization makes a prepaid investment in cloud credits for the contract duration with an annual commitment to consume SAP BTP services.</a:t>
            </a:r>
            <a:endParaRPr lang="en-IN" sz="2200">
              <a:latin typeface="Times New Roman" panose="02020603050405020304" pitchFamily="18" charset="0"/>
              <a:ea typeface="Times New Roman" panose="02020603050405020304" pitchFamily="18" charset="0"/>
            </a:endParaRPr>
          </a:p>
          <a:p>
            <a:pPr marL="457189" indent="-457189">
              <a:spcAft>
                <a:spcPts val="1600"/>
              </a:spcAft>
              <a:buSzPts val="1000"/>
              <a:buFont typeface="Wingdings" panose="05000000000000000000" pitchFamily="2" charset="2"/>
              <a:buChar char=""/>
              <a:tabLst>
                <a:tab pos="609585" algn="l"/>
              </a:tabLst>
            </a:pPr>
            <a:r>
              <a:rPr lang="en-IN" sz="2200">
                <a:latin typeface="Arial" panose="020B0604020202020204" pitchFamily="34" charset="0"/>
                <a:ea typeface="Calibri" panose="020F0502020204030204" pitchFamily="34" charset="0"/>
                <a:cs typeface="Times New Roman" panose="02020603050405020304" pitchFamily="18" charset="0"/>
              </a:rPr>
              <a:t>This model is suitable for customer who want the flexibility of turning services on and off, and switching between services, without the commitment of being tied to a single service throughout the duration of the contract.</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653998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2019A5A-3D50-45FF-8703-39063E1C63B2}"/>
              </a:ext>
            </a:extLst>
          </p:cNvPr>
          <p:cNvSpPr>
            <a:spLocks noGrp="1" noChangeArrowheads="1"/>
          </p:cNvSpPr>
          <p:nvPr>
            <p:ph type="title"/>
          </p:nvPr>
        </p:nvSpPr>
        <p:spPr bwMode="auto">
          <a:xfrm>
            <a:off x="838200" y="811213"/>
            <a:ext cx="3335339" cy="54038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eaLnBrk="0" fontAlgn="base" hangingPunct="0">
              <a:spcAft>
                <a:spcPct val="0"/>
              </a:spcAft>
            </a:pPr>
            <a:br>
              <a:rPr kumimoji="0" lang="en-US" altLang="en-US" b="0" i="0" u="none" strike="noStrike" cap="none" normalizeH="0" baseline="0">
                <a:ln>
                  <a:noFill/>
                </a:ln>
                <a:solidFill>
                  <a:srgbClr val="FFFFFF"/>
                </a:solidFill>
                <a:effectLst/>
                <a:latin typeface="Arial" panose="020B0604020202020204" pitchFamily="34" charset="0"/>
              </a:rPr>
            </a:b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1B9BF121-68C4-4E37-AB96-652050494BE4}"/>
              </a:ext>
            </a:extLst>
          </p:cNvPr>
          <p:cNvGraphicFramePr>
            <a:graphicFrameLocks noGrp="1"/>
          </p:cNvGraphicFramePr>
          <p:nvPr>
            <p:ph idx="1"/>
          </p:nvPr>
        </p:nvGraphicFramePr>
        <p:xfrm>
          <a:off x="6061440" y="642939"/>
          <a:ext cx="4885602" cy="5572127"/>
        </p:xfrm>
        <a:graphic>
          <a:graphicData uri="http://schemas.openxmlformats.org/drawingml/2006/table">
            <a:tbl>
              <a:tblPr firstRow="1" bandRow="1">
                <a:solidFill>
                  <a:schemeClr val="bg1"/>
                </a:solidFill>
              </a:tblPr>
              <a:tblGrid>
                <a:gridCol w="759823">
                  <a:extLst>
                    <a:ext uri="{9D8B030D-6E8A-4147-A177-3AD203B41FA5}">
                      <a16:colId xmlns:a16="http://schemas.microsoft.com/office/drawing/2014/main" val="2951349357"/>
                    </a:ext>
                  </a:extLst>
                </a:gridCol>
                <a:gridCol w="4125779">
                  <a:extLst>
                    <a:ext uri="{9D8B030D-6E8A-4147-A177-3AD203B41FA5}">
                      <a16:colId xmlns:a16="http://schemas.microsoft.com/office/drawing/2014/main" val="2563346050"/>
                    </a:ext>
                  </a:extLst>
                </a:gridCol>
              </a:tblGrid>
              <a:tr h="248353">
                <a:tc gridSpan="2">
                  <a:txBody>
                    <a:bodyPr/>
                    <a:lstStyle/>
                    <a:p>
                      <a:r>
                        <a:rPr lang="en-IN" sz="800" b="0" cap="none" spc="0">
                          <a:solidFill>
                            <a:schemeClr val="bg1"/>
                          </a:solidFill>
                        </a:rPr>
                        <a:t>Filter Attributes</a:t>
                      </a:r>
                    </a:p>
                  </a:txBody>
                  <a:tcPr marL="58775" marR="17635" marT="45211" marB="452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3760964254"/>
                  </a:ext>
                </a:extLst>
              </a:tr>
              <a:tr h="248353">
                <a:tc>
                  <a:txBody>
                    <a:bodyPr/>
                    <a:lstStyle/>
                    <a:p>
                      <a:pPr fontAlgn="t"/>
                      <a:r>
                        <a:rPr lang="en-IN" sz="800" cap="none" spc="0">
                          <a:solidFill>
                            <a:schemeClr val="tx1"/>
                          </a:solidFill>
                          <a:effectLst/>
                        </a:rPr>
                        <a:t>Attribute</a:t>
                      </a: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fontAlgn="t"/>
                      <a:r>
                        <a:rPr lang="en-IN" sz="800" cap="none" spc="0">
                          <a:solidFill>
                            <a:schemeClr val="tx1"/>
                          </a:solidFill>
                          <a:effectLst/>
                        </a:rPr>
                        <a:t>Description</a:t>
                      </a: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491329885"/>
                  </a:ext>
                </a:extLst>
              </a:tr>
              <a:tr h="1776716">
                <a:tc>
                  <a:txBody>
                    <a:bodyPr/>
                    <a:lstStyle/>
                    <a:p>
                      <a:pPr fontAlgn="t"/>
                      <a:r>
                        <a:rPr lang="en-IN" sz="800" b="1" cap="none" spc="0">
                          <a:solidFill>
                            <a:schemeClr val="tx1"/>
                          </a:solidFill>
                          <a:effectLst/>
                        </a:rPr>
                        <a:t>Time</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select from the following predefined time intervals: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Minute</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Hour</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24 Hours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Week</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Month</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Custom</a:t>
                      </a:r>
                      <a:endParaRPr lang="en-US" sz="800" cap="none" spc="0">
                        <a:solidFill>
                          <a:schemeClr val="tx1"/>
                        </a:solidFill>
                        <a:effectLst/>
                      </a:endParaRPr>
                    </a:p>
                    <a:p>
                      <a:pPr fontAlgn="t"/>
                      <a:r>
                        <a:rPr lang="en-US" sz="800" cap="none" spc="0">
                          <a:solidFill>
                            <a:schemeClr val="tx1"/>
                          </a:solidFill>
                          <a:effectLst/>
                        </a:rPr>
                        <a:t>You can select the start and end time of the interval.</a:t>
                      </a:r>
                    </a:p>
                    <a:p>
                      <a:pPr fontAlgn="t"/>
                      <a:r>
                        <a:rPr lang="en-US" sz="800" cap="none" spc="0">
                          <a:solidFill>
                            <a:schemeClr val="tx1"/>
                          </a:solidFill>
                          <a:effectLst/>
                        </a:rPr>
                        <a:t>The specified time interval is displayed above the message list. When you browse different pages of the message monitor, the time interval stays the same. You can only modify the time interval by changing the filter settings or by refreshing the message monitor (applies to all-time intervals except for </a:t>
                      </a:r>
                      <a:r>
                        <a:rPr lang="en-US" sz="800" b="1" cap="none" spc="0">
                          <a:solidFill>
                            <a:schemeClr val="tx1"/>
                          </a:solidFill>
                          <a:effectLst/>
                        </a:rPr>
                        <a:t>Custom</a:t>
                      </a:r>
                      <a:r>
                        <a:rPr lang="en-US" sz="800" cap="none" spc="0">
                          <a:solidFill>
                            <a:schemeClr val="tx1"/>
                          </a:solidFill>
                          <a:effectLst/>
                        </a:rPr>
                        <a:t>).</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8705507"/>
                  </a:ext>
                </a:extLst>
              </a:tr>
              <a:tr h="1521989">
                <a:tc>
                  <a:txBody>
                    <a:bodyPr/>
                    <a:lstStyle/>
                    <a:p>
                      <a:pPr fontAlgn="t"/>
                      <a:r>
                        <a:rPr lang="en-IN" sz="800" b="1" cap="none" spc="0">
                          <a:solidFill>
                            <a:schemeClr val="tx1"/>
                          </a:solidFill>
                          <a:effectLst/>
                        </a:rPr>
                        <a:t>Status</a:t>
                      </a:r>
                      <a:endParaRPr lang="en-IN" sz="800" cap="none" spc="0">
                        <a:solidFill>
                          <a:schemeClr val="tx1"/>
                        </a:solidFill>
                        <a:effectLst/>
                      </a:endParaRP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800" cap="none" spc="0">
                          <a:solidFill>
                            <a:schemeClr val="tx1"/>
                          </a:solidFill>
                          <a:effectLst/>
                        </a:rPr>
                        <a:t>Allows you to filter messages according to their status.</a:t>
                      </a:r>
                    </a:p>
                    <a:p>
                      <a:pPr fontAlgn="t"/>
                      <a:r>
                        <a:rPr lang="en-US" sz="800" cap="none" spc="0">
                          <a:solidFill>
                            <a:schemeClr val="tx1"/>
                          </a:solidFill>
                          <a:effectLst/>
                        </a:rPr>
                        <a:t>In the dropdown list you can select one of the following values as the status: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Failed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Retry</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Completed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Processing</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Escalated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Cancelled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Discarded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Abandonded</a:t>
                      </a:r>
                      <a:endParaRPr lang="en-US"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76000025"/>
                  </a:ext>
                </a:extLst>
              </a:tr>
              <a:tr h="1776716">
                <a:tc>
                  <a:txBody>
                    <a:bodyPr/>
                    <a:lstStyle/>
                    <a:p>
                      <a:pPr fontAlgn="t"/>
                      <a:r>
                        <a:rPr lang="en-IN" sz="800" b="1" cap="none" spc="0">
                          <a:solidFill>
                            <a:schemeClr val="tx1"/>
                          </a:solidFill>
                          <a:effectLst/>
                        </a:rPr>
                        <a:t>Artifact</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display messages associated with specific artifacts.</a:t>
                      </a:r>
                    </a:p>
                    <a:p>
                      <a:pPr fontAlgn="t"/>
                      <a:r>
                        <a:rPr lang="en-US" sz="800" cap="none" spc="0">
                          <a:solidFill>
                            <a:schemeClr val="tx1"/>
                          </a:solidFill>
                          <a:effectLst/>
                        </a:rPr>
                        <a:t>The value help list contains all artifacts and packages for which Message Processing Logs might exist.</a:t>
                      </a:r>
                    </a:p>
                    <a:p>
                      <a:pPr fontAlgn="t"/>
                      <a:r>
                        <a:rPr lang="en-US" sz="800" cap="none" spc="0">
                          <a:solidFill>
                            <a:schemeClr val="tx1"/>
                          </a:solidFill>
                          <a:effectLst/>
                        </a:rPr>
                        <a:t>When you position the cursor on an artifact in the value help list, name and type are displayed and the tooltip shows additional information.</a:t>
                      </a:r>
                    </a:p>
                    <a:p>
                      <a:pPr fontAlgn="t"/>
                      <a:r>
                        <a:rPr lang="en-US" sz="800" cap="none" spc="0">
                          <a:solidFill>
                            <a:schemeClr val="tx1"/>
                          </a:solidFill>
                          <a:effectLst/>
                        </a:rPr>
                        <a:t>When you select one of the following entries in the value help list, you can also filter for all artifacts with a dedicated type:</a:t>
                      </a:r>
                    </a:p>
                    <a:p>
                      <a:pPr fontAlgn="t">
                        <a:buFont typeface="Arial" panose="020B0604020202020204" pitchFamily="34" charset="0"/>
                        <a:buChar char="•"/>
                      </a:pPr>
                      <a:r>
                        <a:rPr lang="en-US" sz="800" b="1" cap="none" spc="0">
                          <a:solidFill>
                            <a:schemeClr val="tx1"/>
                          </a:solidFill>
                          <a:effectLst/>
                        </a:rPr>
                        <a:t>All Integration Flows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OData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SOAP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REST APIs</a:t>
                      </a:r>
                      <a:endParaRPr lang="en-US" sz="800" cap="none" spc="0">
                        <a:solidFill>
                          <a:schemeClr val="tx1"/>
                        </a:solidFill>
                        <a:effectLst/>
                      </a:endParaRPr>
                    </a:p>
                    <a:p>
                      <a:pPr fontAlgn="t"/>
                      <a:r>
                        <a:rPr lang="en-US" sz="800" cap="none" spc="0">
                          <a:solidFill>
                            <a:schemeClr val="tx1"/>
                          </a:solidFill>
                          <a:effectLst/>
                        </a:rPr>
                        <a:t>You can filter for artifacts with a specific sequence of characters in their name or ID. The search is case insensitive.</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6547356"/>
                  </a:ext>
                </a:extLst>
              </a:tr>
            </a:tbl>
          </a:graphicData>
        </a:graphic>
      </p:graphicFrame>
      <p:sp>
        <p:nvSpPr>
          <p:cNvPr id="7" name="TextBox 6">
            <a:extLst>
              <a:ext uri="{FF2B5EF4-FFF2-40B4-BE49-F238E27FC236}">
                <a16:creationId xmlns:a16="http://schemas.microsoft.com/office/drawing/2014/main" id="{25761544-28CF-4F27-96F7-66130AE2B969}"/>
              </a:ext>
            </a:extLst>
          </p:cNvPr>
          <p:cNvSpPr txBox="1"/>
          <p:nvPr/>
        </p:nvSpPr>
        <p:spPr>
          <a:xfrm>
            <a:off x="838201" y="2844226"/>
            <a:ext cx="2799677" cy="584775"/>
          </a:xfrm>
          <a:prstGeom prst="rect">
            <a:avLst/>
          </a:prstGeom>
          <a:noFill/>
        </p:spPr>
        <p:txBody>
          <a:bodyPr wrap="none" rtlCol="0">
            <a:spAutoFit/>
          </a:bodyPr>
          <a:lstStyle/>
          <a:p>
            <a:pPr defTabSz="914377"/>
            <a:r>
              <a:rPr lang="en-IN" sz="3200" dirty="0">
                <a:solidFill>
                  <a:prstClr val="white"/>
                </a:solidFill>
                <a:latin typeface="Calibri" panose="020F0502020204030204"/>
              </a:rPr>
              <a:t>Filter Attributes</a:t>
            </a:r>
          </a:p>
        </p:txBody>
      </p:sp>
    </p:spTree>
    <p:extLst>
      <p:ext uri="{BB962C8B-B14F-4D97-AF65-F5344CB8AC3E}">
        <p14:creationId xmlns:p14="http://schemas.microsoft.com/office/powerpoint/2010/main" val="763579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E956-F1E8-45CF-A28B-824C14B4B23B}"/>
              </a:ext>
            </a:extLst>
          </p:cNvPr>
          <p:cNvSpPr>
            <a:spLocks noGrp="1"/>
          </p:cNvSpPr>
          <p:nvPr>
            <p:ph type="title"/>
          </p:nvPr>
        </p:nvSpPr>
        <p:spPr/>
        <p:txBody>
          <a:bodyPr/>
          <a:lstStyle/>
          <a:p>
            <a:r>
              <a:rPr lang="en-IN" dirty="0"/>
              <a:t>Filter Settings</a:t>
            </a:r>
          </a:p>
        </p:txBody>
      </p:sp>
      <p:sp>
        <p:nvSpPr>
          <p:cNvPr id="3" name="Content Placeholder 2">
            <a:extLst>
              <a:ext uri="{FF2B5EF4-FFF2-40B4-BE49-F238E27FC236}">
                <a16:creationId xmlns:a16="http://schemas.microsoft.com/office/drawing/2014/main" id="{9789DF5B-24A8-4475-A2B1-59BB6EE46947}"/>
              </a:ext>
            </a:extLst>
          </p:cNvPr>
          <p:cNvSpPr>
            <a:spLocks noGrp="1"/>
          </p:cNvSpPr>
          <p:nvPr>
            <p:ph idx="1"/>
          </p:nvPr>
        </p:nvSpPr>
        <p:spPr/>
        <p:txBody>
          <a:bodyPr>
            <a:normAutofit/>
          </a:bodyPr>
          <a:lstStyle/>
          <a:p>
            <a:pPr algn="l"/>
            <a:r>
              <a:rPr lang="en-US" b="0" i="0" dirty="0">
                <a:solidFill>
                  <a:srgbClr val="333333"/>
                </a:solidFill>
                <a:effectLst/>
                <a:latin typeface="72"/>
              </a:rPr>
              <a:t>Go to </a:t>
            </a:r>
            <a:r>
              <a:rPr lang="en-US" b="1" i="0" dirty="0">
                <a:solidFill>
                  <a:srgbClr val="333333"/>
                </a:solidFill>
                <a:effectLst/>
                <a:latin typeface="72"/>
              </a:rPr>
              <a:t>Use More Fields</a:t>
            </a:r>
            <a:r>
              <a:rPr lang="en-US" b="0" i="0" dirty="0">
                <a:solidFill>
                  <a:srgbClr val="333333"/>
                </a:solidFill>
                <a:effectLst/>
                <a:latin typeface="72"/>
              </a:rPr>
              <a:t> to display addition filter criteria, such as:</a:t>
            </a:r>
          </a:p>
          <a:p>
            <a:pPr algn="l">
              <a:buFont typeface="Arial" panose="020B0604020202020204" pitchFamily="34" charset="0"/>
              <a:buChar char="•"/>
            </a:pPr>
            <a:r>
              <a:rPr lang="en-US" b="1" i="0" dirty="0">
                <a:solidFill>
                  <a:srgbClr val="333333"/>
                </a:solidFill>
                <a:effectLst/>
                <a:latin typeface="72"/>
              </a:rPr>
              <a:t>Sender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Receiver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Status</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Application Message Type</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Header</a:t>
            </a:r>
            <a:endParaRPr lang="en-US" b="0" i="0" dirty="0">
              <a:solidFill>
                <a:srgbClr val="333333"/>
              </a:solidFill>
              <a:effectLst/>
              <a:latin typeface="72"/>
            </a:endParaRPr>
          </a:p>
          <a:p>
            <a:pPr algn="l"/>
            <a:r>
              <a:rPr lang="en-US" b="0" i="0" dirty="0">
                <a:solidFill>
                  <a:srgbClr val="333333"/>
                </a:solidFill>
                <a:effectLst/>
                <a:latin typeface="72"/>
              </a:rPr>
              <a:t>A value help is available for the </a:t>
            </a:r>
            <a:r>
              <a:rPr lang="en-US" b="1" i="0" dirty="0">
                <a:solidFill>
                  <a:srgbClr val="333333"/>
                </a:solidFill>
                <a:effectLst/>
                <a:latin typeface="72"/>
              </a:rPr>
              <a:t>Sender</a:t>
            </a:r>
            <a:r>
              <a:rPr lang="en-US" b="0" i="0" dirty="0">
                <a:solidFill>
                  <a:srgbClr val="333333"/>
                </a:solidFill>
                <a:effectLst/>
                <a:latin typeface="72"/>
              </a:rPr>
              <a:t>, </a:t>
            </a:r>
            <a:r>
              <a:rPr lang="en-US" b="1" i="0" dirty="0">
                <a:solidFill>
                  <a:srgbClr val="333333"/>
                </a:solidFill>
                <a:effectLst/>
                <a:latin typeface="72"/>
              </a:rPr>
              <a:t>Receiver</a:t>
            </a:r>
            <a:r>
              <a:rPr lang="en-US" b="0" i="0" dirty="0">
                <a:solidFill>
                  <a:srgbClr val="333333"/>
                </a:solidFill>
                <a:effectLst/>
                <a:latin typeface="72"/>
              </a:rPr>
              <a:t>, </a:t>
            </a:r>
            <a:r>
              <a:rPr lang="en-US" b="1" i="0" dirty="0">
                <a:solidFill>
                  <a:srgbClr val="333333"/>
                </a:solidFill>
                <a:effectLst/>
                <a:latin typeface="72"/>
              </a:rPr>
              <a:t>Custom Status</a:t>
            </a:r>
            <a:r>
              <a:rPr lang="en-US" b="0" i="0" dirty="0">
                <a:solidFill>
                  <a:srgbClr val="333333"/>
                </a:solidFill>
                <a:effectLst/>
                <a:latin typeface="72"/>
              </a:rPr>
              <a:t>, and </a:t>
            </a:r>
            <a:r>
              <a:rPr lang="en-US" b="1" i="0" dirty="0">
                <a:solidFill>
                  <a:srgbClr val="333333"/>
                </a:solidFill>
                <a:effectLst/>
                <a:latin typeface="72"/>
              </a:rPr>
              <a:t>Application Message Type</a:t>
            </a:r>
            <a:r>
              <a:rPr lang="en-US" b="0" i="0" dirty="0">
                <a:solidFill>
                  <a:srgbClr val="333333"/>
                </a:solidFill>
                <a:effectLst/>
                <a:latin typeface="72"/>
              </a:rPr>
              <a:t> fields. The list of available values depends on your integration design.</a:t>
            </a:r>
          </a:p>
          <a:p>
            <a:endParaRPr lang="en-IN" dirty="0"/>
          </a:p>
        </p:txBody>
      </p:sp>
    </p:spTree>
    <p:extLst>
      <p:ext uri="{BB962C8B-B14F-4D97-AF65-F5344CB8AC3E}">
        <p14:creationId xmlns:p14="http://schemas.microsoft.com/office/powerpoint/2010/main" val="2777024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8267-6DF1-4256-B081-128A8F9468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E2A488-C86E-45B7-B699-878FF128E926}"/>
              </a:ext>
            </a:extLst>
          </p:cNvPr>
          <p:cNvSpPr>
            <a:spLocks noGrp="1"/>
          </p:cNvSpPr>
          <p:nvPr>
            <p:ph idx="1"/>
          </p:nvPr>
        </p:nvSpPr>
        <p:spPr/>
        <p:txBody>
          <a:bodyPr>
            <a:normAutofit fontScale="92500" lnSpcReduction="20000"/>
          </a:bodyPr>
          <a:lstStyle/>
          <a:p>
            <a:pPr algn="l"/>
            <a:r>
              <a:rPr lang="en-IN" b="1" i="0" dirty="0">
                <a:solidFill>
                  <a:srgbClr val="333333"/>
                </a:solidFill>
                <a:effectLst/>
                <a:latin typeface="72"/>
              </a:rPr>
              <a:t>Messages Table</a:t>
            </a:r>
          </a:p>
          <a:p>
            <a:pPr algn="l"/>
            <a:r>
              <a:rPr lang="en-US" b="0" i="0" dirty="0">
                <a:solidFill>
                  <a:srgbClr val="333333"/>
                </a:solidFill>
                <a:effectLst/>
                <a:latin typeface="72"/>
              </a:rPr>
              <a:t>The messages for the selected filter settings are displayed in a table under </a:t>
            </a:r>
            <a:r>
              <a:rPr lang="en-US" b="1" i="0" dirty="0">
                <a:solidFill>
                  <a:srgbClr val="333333"/>
                </a:solidFill>
                <a:effectLst/>
                <a:latin typeface="72"/>
              </a:rPr>
              <a:t>Messages</a:t>
            </a:r>
            <a:r>
              <a:rPr lang="en-US" b="0" i="0" dirty="0">
                <a:solidFill>
                  <a:srgbClr val="333333"/>
                </a:solidFill>
                <a:effectLst/>
                <a:latin typeface="72"/>
              </a:rPr>
              <a:t>. If the number of filtered messages exceeds 50, the list is split over several pages (each page containing a maximum of 50 messages). You can browse through the different pages by selecting the corresponding navigation options (</a:t>
            </a:r>
            <a:r>
              <a:rPr lang="en-US" b="1" i="0" dirty="0">
                <a:solidFill>
                  <a:srgbClr val="333333"/>
                </a:solidFill>
                <a:effectLst/>
                <a:latin typeface="72"/>
              </a:rPr>
              <a:t>Show first data page</a:t>
            </a:r>
            <a:r>
              <a:rPr lang="en-US" b="0" i="0" dirty="0">
                <a:solidFill>
                  <a:srgbClr val="333333"/>
                </a:solidFill>
                <a:effectLst/>
                <a:latin typeface="72"/>
              </a:rPr>
              <a:t>, </a:t>
            </a:r>
            <a:r>
              <a:rPr lang="en-US" b="1" i="0" dirty="0">
                <a:solidFill>
                  <a:srgbClr val="333333"/>
                </a:solidFill>
                <a:effectLst/>
                <a:latin typeface="72"/>
              </a:rPr>
              <a:t>Show last data page</a:t>
            </a:r>
            <a:r>
              <a:rPr lang="en-US" b="0" i="0" dirty="0">
                <a:solidFill>
                  <a:srgbClr val="333333"/>
                </a:solidFill>
                <a:effectLst/>
                <a:latin typeface="72"/>
              </a:rPr>
              <a:t>, </a:t>
            </a:r>
            <a:r>
              <a:rPr lang="en-US" b="1" i="0" dirty="0">
                <a:solidFill>
                  <a:srgbClr val="333333"/>
                </a:solidFill>
                <a:effectLst/>
                <a:latin typeface="72"/>
              </a:rPr>
              <a:t>Show previous data page</a:t>
            </a:r>
            <a:r>
              <a:rPr lang="en-US" b="0" i="0" dirty="0">
                <a:solidFill>
                  <a:srgbClr val="333333"/>
                </a:solidFill>
                <a:effectLst/>
                <a:latin typeface="72"/>
              </a:rPr>
              <a:t>, and </a:t>
            </a:r>
            <a:r>
              <a:rPr lang="en-US" b="1" i="0" dirty="0">
                <a:solidFill>
                  <a:srgbClr val="333333"/>
                </a:solidFill>
                <a:effectLst/>
                <a:latin typeface="72"/>
              </a:rPr>
              <a:t>Show next data page</a:t>
            </a:r>
            <a:r>
              <a:rPr lang="en-US" b="0" i="0" dirty="0">
                <a:solidFill>
                  <a:srgbClr val="333333"/>
                </a:solidFill>
                <a:effectLst/>
                <a:latin typeface="72"/>
              </a:rPr>
              <a:t>).</a:t>
            </a:r>
          </a:p>
          <a:p>
            <a:pPr algn="l"/>
            <a:r>
              <a:rPr lang="en-US" b="0" i="0" dirty="0">
                <a:solidFill>
                  <a:srgbClr val="333333"/>
                </a:solidFill>
                <a:effectLst/>
                <a:latin typeface="72"/>
              </a:rPr>
              <a:t>Alternatively, you can enter a page number to navigate to a specific page of the list.</a:t>
            </a:r>
          </a:p>
          <a:p>
            <a:pPr algn="l"/>
            <a:r>
              <a:rPr lang="en-US" b="0" i="0" dirty="0">
                <a:solidFill>
                  <a:srgbClr val="333333"/>
                </a:solidFill>
                <a:effectLst/>
                <a:latin typeface="72"/>
              </a:rPr>
              <a:t>The following attributes are displayed for each message:</a:t>
            </a:r>
          </a:p>
          <a:p>
            <a:br>
              <a:rPr lang="en-IN" dirty="0"/>
            </a:br>
            <a:endParaRPr lang="en-IN" dirty="0"/>
          </a:p>
        </p:txBody>
      </p:sp>
    </p:spTree>
    <p:extLst>
      <p:ext uri="{BB962C8B-B14F-4D97-AF65-F5344CB8AC3E}">
        <p14:creationId xmlns:p14="http://schemas.microsoft.com/office/powerpoint/2010/main" val="749778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53CE-BE28-48FE-97E9-AFADBAC66BA6}"/>
              </a:ext>
            </a:extLst>
          </p:cNvPr>
          <p:cNvSpPr>
            <a:spLocks noGrp="1"/>
          </p:cNvSpPr>
          <p:nvPr>
            <p:ph type="title"/>
          </p:nvPr>
        </p:nvSpPr>
        <p:spPr>
          <a:xfrm>
            <a:off x="838200" y="811161"/>
            <a:ext cx="3335595" cy="5403371"/>
          </a:xfrm>
        </p:spPr>
        <p:txBody>
          <a:bodyPr>
            <a:normAutofit/>
          </a:bodyPr>
          <a:lstStyle/>
          <a:p>
            <a:r>
              <a:rPr lang="en-IN" dirty="0">
                <a:solidFill>
                  <a:srgbClr val="FFFFFF"/>
                </a:solidFill>
              </a:rPr>
              <a:t>Message Table</a:t>
            </a:r>
          </a:p>
        </p:txBody>
      </p:sp>
      <p:graphicFrame>
        <p:nvGraphicFramePr>
          <p:cNvPr id="6" name="Content Placeholder 5">
            <a:extLst>
              <a:ext uri="{FF2B5EF4-FFF2-40B4-BE49-F238E27FC236}">
                <a16:creationId xmlns:a16="http://schemas.microsoft.com/office/drawing/2014/main" id="{99E0A450-3ED1-4721-986A-04BE70264C32}"/>
              </a:ext>
            </a:extLst>
          </p:cNvPr>
          <p:cNvGraphicFramePr>
            <a:graphicFrameLocks noGrp="1"/>
          </p:cNvGraphicFramePr>
          <p:nvPr>
            <p:ph idx="1"/>
          </p:nvPr>
        </p:nvGraphicFramePr>
        <p:xfrm>
          <a:off x="5459414" y="1399289"/>
          <a:ext cx="6089652" cy="4059428"/>
        </p:xfrm>
        <a:graphic>
          <a:graphicData uri="http://schemas.openxmlformats.org/drawingml/2006/table">
            <a:tbl>
              <a:tblPr firstRow="1" bandRow="1">
                <a:noFill/>
              </a:tblPr>
              <a:tblGrid>
                <a:gridCol w="1659459">
                  <a:extLst>
                    <a:ext uri="{9D8B030D-6E8A-4147-A177-3AD203B41FA5}">
                      <a16:colId xmlns:a16="http://schemas.microsoft.com/office/drawing/2014/main" val="1259507439"/>
                    </a:ext>
                  </a:extLst>
                </a:gridCol>
                <a:gridCol w="4430193">
                  <a:extLst>
                    <a:ext uri="{9D8B030D-6E8A-4147-A177-3AD203B41FA5}">
                      <a16:colId xmlns:a16="http://schemas.microsoft.com/office/drawing/2014/main" val="2107427949"/>
                    </a:ext>
                  </a:extLst>
                </a:gridCol>
              </a:tblGrid>
              <a:tr h="499244">
                <a:tc gridSpan="2">
                  <a:txBody>
                    <a:bodyPr/>
                    <a:lstStyle/>
                    <a:p>
                      <a:r>
                        <a:rPr lang="en-IN" sz="2100" b="1" cap="none" spc="30">
                          <a:solidFill>
                            <a:schemeClr val="tx1"/>
                          </a:solidFill>
                        </a:rPr>
                        <a:t>Message Attributes in Message Overview</a:t>
                      </a:r>
                    </a:p>
                  </a:txBody>
                  <a:tcPr marL="0" marR="12276" marT="61383" marB="61383" anchor="ctr">
                    <a:lnL w="12700" cmpd="sng">
                      <a:noFill/>
                    </a:lnL>
                    <a:lnR w="12700" cmpd="sng">
                      <a:noFill/>
                    </a:lnR>
                    <a:lnT w="19050" cap="flat" cmpd="sng" algn="ctr">
                      <a:solidFill>
                        <a:schemeClr val="accent1"/>
                      </a:solidFill>
                      <a:prstDash val="solid"/>
                    </a:lnT>
                    <a:lnB w="38100" cmpd="sng">
                      <a:noFill/>
                    </a:lnB>
                    <a:noFill/>
                  </a:tcPr>
                </a:tc>
                <a:tc hMerge="1">
                  <a:txBody>
                    <a:bodyPr/>
                    <a:lstStyle/>
                    <a:p>
                      <a:endParaRPr lang="en-IN"/>
                    </a:p>
                  </a:txBody>
                  <a:tcPr/>
                </a:tc>
                <a:extLst>
                  <a:ext uri="{0D108BD9-81ED-4DB2-BD59-A6C34878D82A}">
                    <a16:rowId xmlns:a16="http://schemas.microsoft.com/office/drawing/2014/main" val="1196866980"/>
                  </a:ext>
                </a:extLst>
              </a:tr>
              <a:tr h="417401">
                <a:tc>
                  <a:txBody>
                    <a:bodyPr/>
                    <a:lstStyle/>
                    <a:p>
                      <a:pPr fontAlgn="t"/>
                      <a:r>
                        <a:rPr lang="en-IN" sz="1600" cap="none" spc="0">
                          <a:solidFill>
                            <a:schemeClr val="tx1"/>
                          </a:solidFill>
                          <a:effectLst/>
                        </a:rPr>
                        <a:t>Attribute</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t"/>
                      <a:r>
                        <a:rPr lang="en-IN" sz="1600" cap="none" spc="0">
                          <a:solidFill>
                            <a:schemeClr val="tx1"/>
                          </a:solidFill>
                          <a:effectLst/>
                        </a:rPr>
                        <a:t>Description</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03010997"/>
                  </a:ext>
                </a:extLst>
              </a:tr>
              <a:tr h="1399520">
                <a:tc>
                  <a:txBody>
                    <a:bodyPr/>
                    <a:lstStyle/>
                    <a:p>
                      <a:pPr fontAlgn="t"/>
                      <a:r>
                        <a:rPr lang="en-IN" sz="1600" b="1" cap="none" spc="0">
                          <a:solidFill>
                            <a:schemeClr val="tx1"/>
                          </a:solidFill>
                          <a:effectLst/>
                        </a:rPr>
                        <a:t>Artifact Name</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Display name of the artifact (for example, the name of the integration flow that specifies the message processing).The tooltip shows the technical name, the artifact, and the package name.</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402486306"/>
                  </a:ext>
                </a:extLst>
              </a:tr>
              <a:tr h="417401">
                <a:tc>
                  <a:txBody>
                    <a:bodyPr/>
                    <a:lstStyle/>
                    <a:p>
                      <a:pPr fontAlgn="t"/>
                      <a:r>
                        <a:rPr lang="en-IN" sz="1600" b="1" cap="none" spc="0">
                          <a:solidFill>
                            <a:schemeClr val="tx1"/>
                          </a:solidFill>
                          <a:effectLst/>
                        </a:rPr>
                        <a:t>Status</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1600" cap="none" spc="0">
                          <a:solidFill>
                            <a:schemeClr val="tx1"/>
                          </a:solidFill>
                          <a:effectLst/>
                        </a:rPr>
                        <a:t>Status of end-to-end message processing.</a:t>
                      </a: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134630750"/>
                  </a:ext>
                </a:extLst>
              </a:tr>
              <a:tr h="662931">
                <a:tc>
                  <a:txBody>
                    <a:bodyPr/>
                    <a:lstStyle/>
                    <a:p>
                      <a:pPr fontAlgn="t"/>
                      <a:r>
                        <a:rPr lang="en-IN" sz="1600" b="1" cap="none" spc="0">
                          <a:solidFill>
                            <a:schemeClr val="tx1"/>
                          </a:solidFill>
                          <a:effectLst/>
                        </a:rPr>
                        <a:t>Last Updated at</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Time at which the message processing log was last updated.</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93516846"/>
                  </a:ext>
                </a:extLst>
              </a:tr>
              <a:tr h="662931">
                <a:tc>
                  <a:txBody>
                    <a:bodyPr/>
                    <a:lstStyle/>
                    <a:p>
                      <a:pPr fontAlgn="t"/>
                      <a:r>
                        <a:rPr lang="en-IN" sz="1600" b="1" cap="none" spc="0">
                          <a:solidFill>
                            <a:schemeClr val="tx1"/>
                          </a:solidFill>
                          <a:effectLst/>
                        </a:rPr>
                        <a:t>Processing Time</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600" cap="none" spc="0">
                          <a:solidFill>
                            <a:schemeClr val="tx1"/>
                          </a:solidFill>
                          <a:effectLst/>
                        </a:rPr>
                        <a:t>Total message processing time.</a:t>
                      </a: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78691667"/>
                  </a:ext>
                </a:extLst>
              </a:tr>
            </a:tbl>
          </a:graphicData>
        </a:graphic>
      </p:graphicFrame>
    </p:spTree>
    <p:extLst>
      <p:ext uri="{BB962C8B-B14F-4D97-AF65-F5344CB8AC3E}">
        <p14:creationId xmlns:p14="http://schemas.microsoft.com/office/powerpoint/2010/main" val="1128500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593-5898-4588-8BE5-F5591715AA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CDF6AD-6250-446C-9B08-69FF3FA27061}"/>
              </a:ext>
            </a:extLst>
          </p:cNvPr>
          <p:cNvSpPr>
            <a:spLocks noGrp="1"/>
          </p:cNvSpPr>
          <p:nvPr>
            <p:ph idx="1"/>
          </p:nvPr>
        </p:nvSpPr>
        <p:spPr/>
        <p:txBody>
          <a:bodyPr>
            <a:normAutofit fontScale="77500" lnSpcReduction="20000"/>
          </a:bodyPr>
          <a:lstStyle/>
          <a:p>
            <a:pPr marL="0" indent="0">
              <a:buNone/>
            </a:pPr>
            <a:r>
              <a:rPr lang="en-US" b="1" i="0" dirty="0">
                <a:solidFill>
                  <a:srgbClr val="333333"/>
                </a:solidFill>
                <a:effectLst/>
                <a:latin typeface="72"/>
              </a:rPr>
              <a:t>Logs</a:t>
            </a:r>
            <a:endParaRPr lang="en-US" b="0" i="0" dirty="0">
              <a:solidFill>
                <a:srgbClr val="333333"/>
              </a:solidFill>
              <a:effectLst/>
              <a:latin typeface="72"/>
            </a:endParaRPr>
          </a:p>
          <a:p>
            <a:pPr algn="l"/>
            <a:r>
              <a:rPr lang="en-US" i="0" dirty="0">
                <a:solidFill>
                  <a:srgbClr val="333333"/>
                </a:solidFill>
                <a:effectLst/>
                <a:latin typeface="72"/>
              </a:rPr>
              <a:t>Displays the Log Level and the Runtime Node. Clicking the log level link takes you to the message processing log displayed in table form. You access the textual representation by selecting Open Text View.</a:t>
            </a:r>
          </a:p>
          <a:p>
            <a:pPr algn="l"/>
            <a:r>
              <a:rPr lang="en-US" i="0" dirty="0">
                <a:solidFill>
                  <a:srgbClr val="333333"/>
                </a:solidFill>
                <a:effectLst/>
                <a:latin typeface="72"/>
              </a:rPr>
              <a:t>If the processing of an integration flow failed and retry runs were performed, the runs are displayed in a table (up to 50 retries) in the Logs section.</a:t>
            </a:r>
          </a:p>
          <a:p>
            <a:pPr algn="l"/>
            <a:r>
              <a:rPr lang="en-US" i="0" dirty="0">
                <a:solidFill>
                  <a:srgbClr val="333333"/>
                </a:solidFill>
                <a:effectLst/>
                <a:latin typeface="72"/>
              </a:rPr>
              <a:t>If Data Archiving is activated for logs of an integration artifact, the archiving status is displayed in this section. The status are:</a:t>
            </a:r>
          </a:p>
          <a:p>
            <a:pPr algn="l">
              <a:buFont typeface="Arial" panose="020B0604020202020204" pitchFamily="34" charset="0"/>
              <a:buChar char="•"/>
            </a:pPr>
            <a:r>
              <a:rPr lang="en-US" i="0" dirty="0">
                <a:solidFill>
                  <a:srgbClr val="333333"/>
                </a:solidFill>
                <a:effectLst/>
                <a:latin typeface="72"/>
              </a:rPr>
              <a:t>Not </a:t>
            </a:r>
            <a:r>
              <a:rPr lang="en-US" i="0" dirty="0" err="1">
                <a:solidFill>
                  <a:srgbClr val="333333"/>
                </a:solidFill>
                <a:effectLst/>
                <a:latin typeface="72"/>
              </a:rPr>
              <a:t>Archived:Data</a:t>
            </a:r>
            <a:r>
              <a:rPr lang="en-US" i="0" dirty="0">
                <a:solidFill>
                  <a:srgbClr val="333333"/>
                </a:solidFill>
                <a:effectLst/>
                <a:latin typeface="72"/>
              </a:rPr>
              <a:t> Archiving is not activated for logs of this integration artifact.</a:t>
            </a:r>
          </a:p>
          <a:p>
            <a:pPr algn="l">
              <a:buFont typeface="Arial" panose="020B0604020202020204" pitchFamily="34" charset="0"/>
              <a:buChar char="•"/>
            </a:pPr>
            <a:r>
              <a:rPr lang="en-US" i="0" dirty="0">
                <a:solidFill>
                  <a:srgbClr val="333333"/>
                </a:solidFill>
                <a:effectLst/>
                <a:latin typeface="72"/>
              </a:rPr>
              <a:t>Data Archiving does not consider logs of discarded message processing.</a:t>
            </a:r>
          </a:p>
          <a:p>
            <a:pPr algn="l">
              <a:buFont typeface="Arial" panose="020B0604020202020204" pitchFamily="34" charset="0"/>
              <a:buChar char="•"/>
            </a:pPr>
            <a:r>
              <a:rPr lang="en-US" i="0" dirty="0">
                <a:solidFill>
                  <a:srgbClr val="333333"/>
                </a:solidFill>
                <a:effectLst/>
                <a:latin typeface="72"/>
              </a:rPr>
              <a:t>Data Archiving is configured to consider logs of successfully completed messages only.</a:t>
            </a:r>
          </a:p>
          <a:p>
            <a:pPr algn="l">
              <a:buFont typeface="Arial" panose="020B0604020202020204" pitchFamily="34" charset="0"/>
              <a:buChar char="•"/>
            </a:pPr>
            <a:r>
              <a:rPr lang="en-US" i="0" dirty="0">
                <a:solidFill>
                  <a:srgbClr val="333333"/>
                </a:solidFill>
                <a:effectLst/>
                <a:latin typeface="72"/>
              </a:rPr>
              <a:t>Archiving Pending: Data Archiving is activated for logs of this integration artifact.</a:t>
            </a:r>
          </a:p>
          <a:p>
            <a:pPr algn="l">
              <a:buFont typeface="Arial" panose="020B0604020202020204" pitchFamily="34" charset="0"/>
              <a:buChar char="•"/>
            </a:pPr>
            <a:r>
              <a:rPr lang="en-US" i="0" dirty="0">
                <a:solidFill>
                  <a:srgbClr val="333333"/>
                </a:solidFill>
                <a:effectLst/>
                <a:latin typeface="72"/>
              </a:rPr>
              <a:t>Archived: Data Archiving is completed for this log.</a:t>
            </a:r>
          </a:p>
          <a:p>
            <a:endParaRPr lang="en-IN" dirty="0"/>
          </a:p>
        </p:txBody>
      </p:sp>
    </p:spTree>
    <p:extLst>
      <p:ext uri="{BB962C8B-B14F-4D97-AF65-F5344CB8AC3E}">
        <p14:creationId xmlns:p14="http://schemas.microsoft.com/office/powerpoint/2010/main" val="2739509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C17-93EF-401D-B897-1B28280456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118A47-7646-42F4-BF89-A88D96CF9CAB}"/>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err="1">
                <a:solidFill>
                  <a:srgbClr val="333333"/>
                </a:solidFill>
                <a:effectLst/>
                <a:latin typeface="72"/>
              </a:rPr>
              <a:t>Attachments</a:t>
            </a:r>
            <a:r>
              <a:rPr lang="en-US" b="0" i="0" dirty="0" err="1">
                <a:solidFill>
                  <a:srgbClr val="333333"/>
                </a:solidFill>
                <a:effectLst/>
                <a:latin typeface="72"/>
              </a:rPr>
              <a:t>This</a:t>
            </a:r>
            <a:r>
              <a:rPr lang="en-US" b="0" i="0" dirty="0">
                <a:solidFill>
                  <a:srgbClr val="333333"/>
                </a:solidFill>
                <a:effectLst/>
                <a:latin typeface="72"/>
              </a:rPr>
              <a:t> section is only displayed if the message processing log contains attachments.</a:t>
            </a:r>
          </a:p>
          <a:p>
            <a:pPr algn="l">
              <a:buFont typeface="Arial" panose="020B0604020202020204" pitchFamily="34" charset="0"/>
              <a:buChar char="•"/>
            </a:pPr>
            <a:r>
              <a:rPr lang="en-US" b="0" i="0" dirty="0">
                <a:solidFill>
                  <a:srgbClr val="333333"/>
                </a:solidFill>
                <a:effectLst/>
                <a:latin typeface="72"/>
              </a:rPr>
              <a:t>Any type of attachment that can be displayed as text is supported. In particular, the following types of content can be displayed:</a:t>
            </a:r>
          </a:p>
          <a:p>
            <a:pPr marL="742932" lvl="1" indent="-285744"/>
            <a:r>
              <a:rPr lang="en-US" b="0" i="0" dirty="0">
                <a:solidFill>
                  <a:srgbClr val="333333"/>
                </a:solidFill>
                <a:effectLst/>
                <a:latin typeface="72"/>
              </a:rPr>
              <a:t>Plain text</a:t>
            </a:r>
          </a:p>
          <a:p>
            <a:pPr marL="742932" lvl="1" indent="-285744"/>
            <a:r>
              <a:rPr lang="en-US" b="0" i="0" dirty="0">
                <a:solidFill>
                  <a:srgbClr val="333333"/>
                </a:solidFill>
                <a:effectLst/>
                <a:latin typeface="72"/>
              </a:rPr>
              <a:t>XML</a:t>
            </a:r>
          </a:p>
          <a:p>
            <a:pPr marL="742932" lvl="1" indent="-285744"/>
            <a:r>
              <a:rPr lang="en-US" b="0" i="0" dirty="0">
                <a:solidFill>
                  <a:srgbClr val="333333"/>
                </a:solidFill>
                <a:effectLst/>
                <a:latin typeface="72"/>
              </a:rPr>
              <a:t>XML attachments are displayed as formatted plain text (including tags).</a:t>
            </a:r>
          </a:p>
          <a:p>
            <a:pPr marL="742932" lvl="1" indent="-285744"/>
            <a:r>
              <a:rPr lang="en-US" b="0" i="0" dirty="0">
                <a:solidFill>
                  <a:srgbClr val="333333"/>
                </a:solidFill>
                <a:effectLst/>
                <a:latin typeface="72"/>
              </a:rPr>
              <a:t>Text files with comma-separated values</a:t>
            </a:r>
          </a:p>
          <a:p>
            <a:pPr marL="742932" lvl="1" indent="-285744"/>
            <a:r>
              <a:rPr lang="en-US" b="0" i="0" dirty="0">
                <a:solidFill>
                  <a:srgbClr val="333333"/>
                </a:solidFill>
                <a:effectLst/>
                <a:latin typeface="72"/>
              </a:rPr>
              <a:t>Text files with tab-separated values</a:t>
            </a:r>
          </a:p>
          <a:p>
            <a:pPr marL="742932" lvl="1" indent="-285744"/>
            <a:r>
              <a:rPr lang="en-US" b="0" i="0" dirty="0">
                <a:solidFill>
                  <a:srgbClr val="333333"/>
                </a:solidFill>
                <a:effectLst/>
                <a:latin typeface="72"/>
              </a:rPr>
              <a:t>In these files, each entry is represented as one line of the text file.</a:t>
            </a:r>
          </a:p>
          <a:p>
            <a:pPr marL="742932" lvl="1" indent="-285744"/>
            <a:r>
              <a:rPr lang="en-US" b="0" i="0" dirty="0">
                <a:solidFill>
                  <a:srgbClr val="333333"/>
                </a:solidFill>
                <a:effectLst/>
                <a:latin typeface="72"/>
              </a:rPr>
              <a:t>HTML</a:t>
            </a:r>
          </a:p>
          <a:p>
            <a:pPr marL="742932" lvl="1" indent="-285744"/>
            <a:r>
              <a:rPr lang="en-US" b="0" i="0" dirty="0">
                <a:solidFill>
                  <a:srgbClr val="333333"/>
                </a:solidFill>
                <a:effectLst/>
                <a:latin typeface="72"/>
              </a:rPr>
              <a:t>HTML attachments are displayed as plain text (including tags).</a:t>
            </a:r>
          </a:p>
          <a:p>
            <a:endParaRPr lang="en-IN" dirty="0"/>
          </a:p>
        </p:txBody>
      </p:sp>
    </p:spTree>
    <p:extLst>
      <p:ext uri="{BB962C8B-B14F-4D97-AF65-F5344CB8AC3E}">
        <p14:creationId xmlns:p14="http://schemas.microsoft.com/office/powerpoint/2010/main" val="1630151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9F87-59B4-4B54-A9C6-C19B117838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108D6-2EA7-4B9E-8978-48163132D36D}"/>
              </a:ext>
            </a:extLst>
          </p:cNvPr>
          <p:cNvSpPr>
            <a:spLocks noGrp="1"/>
          </p:cNvSpPr>
          <p:nvPr>
            <p:ph idx="1"/>
          </p:nvPr>
        </p:nvSpPr>
        <p:spPr/>
        <p:txBody>
          <a:bodyPr/>
          <a:lstStyle/>
          <a:p>
            <a:r>
              <a:rPr lang="en-US" b="1" i="0" dirty="0">
                <a:solidFill>
                  <a:srgbClr val="333333"/>
                </a:solidFill>
                <a:effectLst/>
                <a:latin typeface="72"/>
              </a:rPr>
              <a:t>Artifact </a:t>
            </a:r>
            <a:r>
              <a:rPr lang="en-US" b="1" i="0" dirty="0" err="1">
                <a:solidFill>
                  <a:srgbClr val="333333"/>
                </a:solidFill>
                <a:effectLst/>
                <a:latin typeface="72"/>
              </a:rPr>
              <a:t>Details</a:t>
            </a:r>
            <a:r>
              <a:rPr lang="en-US" b="0" i="0" dirty="0" err="1">
                <a:solidFill>
                  <a:srgbClr val="333333"/>
                </a:solidFill>
                <a:effectLst/>
                <a:latin typeface="72"/>
              </a:rPr>
              <a:t>This</a:t>
            </a:r>
            <a:r>
              <a:rPr lang="en-US" b="0" i="0" dirty="0">
                <a:solidFill>
                  <a:srgbClr val="333333"/>
                </a:solidFill>
                <a:effectLst/>
                <a:latin typeface="72"/>
              </a:rPr>
              <a:t> section displays the artifact </a:t>
            </a:r>
            <a:r>
              <a:rPr lang="en-US" b="1" i="0" dirty="0">
                <a:solidFill>
                  <a:srgbClr val="333333"/>
                </a:solidFill>
                <a:effectLst/>
                <a:latin typeface="72"/>
              </a:rPr>
              <a:t>Name </a:t>
            </a:r>
            <a:r>
              <a:rPr lang="en-US" b="0" i="0" dirty="0">
                <a:solidFill>
                  <a:srgbClr val="333333"/>
                </a:solidFill>
                <a:effectLst/>
                <a:latin typeface="72"/>
              </a:rPr>
              <a:t>, </a:t>
            </a:r>
            <a:r>
              <a:rPr lang="en-US" b="1" i="0" dirty="0">
                <a:solidFill>
                  <a:srgbClr val="333333"/>
                </a:solidFill>
                <a:effectLst/>
                <a:latin typeface="72"/>
              </a:rPr>
              <a:t>ID</a:t>
            </a:r>
            <a:r>
              <a:rPr lang="en-US" b="0" i="0" dirty="0">
                <a:solidFill>
                  <a:srgbClr val="333333"/>
                </a:solidFill>
                <a:effectLst/>
                <a:latin typeface="72"/>
              </a:rPr>
              <a:t>, </a:t>
            </a:r>
            <a:r>
              <a:rPr lang="en-US" b="1" i="0" dirty="0">
                <a:solidFill>
                  <a:srgbClr val="333333"/>
                </a:solidFill>
                <a:effectLst/>
                <a:latin typeface="72"/>
              </a:rPr>
              <a:t>Type</a:t>
            </a:r>
            <a:r>
              <a:rPr lang="en-US" b="0" i="0" dirty="0">
                <a:solidFill>
                  <a:srgbClr val="333333"/>
                </a:solidFill>
                <a:effectLst/>
                <a:latin typeface="72"/>
              </a:rPr>
              <a:t>, and </a:t>
            </a:r>
            <a:r>
              <a:rPr lang="en-US" b="1" i="0" dirty="0">
                <a:solidFill>
                  <a:srgbClr val="333333"/>
                </a:solidFill>
                <a:effectLst/>
                <a:latin typeface="72"/>
              </a:rPr>
              <a:t>Package</a:t>
            </a:r>
            <a:r>
              <a:rPr lang="en-US" b="0" i="0" dirty="0">
                <a:solidFill>
                  <a:srgbClr val="333333"/>
                </a:solidFill>
                <a:effectLst/>
                <a:latin typeface="72"/>
              </a:rPr>
              <a:t>, if available. You can open the integration flow by clicking the </a:t>
            </a:r>
            <a:r>
              <a:rPr lang="en-US" b="1" i="0" dirty="0">
                <a:solidFill>
                  <a:srgbClr val="333333"/>
                </a:solidFill>
                <a:effectLst/>
                <a:latin typeface="72"/>
              </a:rPr>
              <a:t>View deployed Artifact</a:t>
            </a:r>
            <a:r>
              <a:rPr lang="en-US" b="0" i="0" dirty="0">
                <a:solidFill>
                  <a:srgbClr val="333333"/>
                </a:solidFill>
                <a:effectLst/>
                <a:latin typeface="72"/>
              </a:rPr>
              <a:t> link. To edit the integration flow model, click the </a:t>
            </a:r>
            <a:r>
              <a:rPr lang="en-US" b="1" i="0" dirty="0">
                <a:solidFill>
                  <a:srgbClr val="333333"/>
                </a:solidFill>
                <a:effectLst/>
                <a:latin typeface="72"/>
              </a:rPr>
              <a:t>Navigate to Artifact Editor</a:t>
            </a:r>
            <a:r>
              <a:rPr lang="en-US" b="0" i="0" dirty="0">
                <a:solidFill>
                  <a:srgbClr val="333333"/>
                </a:solidFill>
                <a:effectLst/>
                <a:latin typeface="72"/>
              </a:rPr>
              <a:t> link. You can also navigate to the Integration Content Monitor by selecting the </a:t>
            </a:r>
            <a:r>
              <a:rPr lang="en-US" b="1" i="0" dirty="0">
                <a:solidFill>
                  <a:srgbClr val="333333"/>
                </a:solidFill>
                <a:effectLst/>
                <a:latin typeface="72"/>
              </a:rPr>
              <a:t>Manage Integration Content</a:t>
            </a:r>
            <a:r>
              <a:rPr lang="en-US" b="0" i="0" dirty="0">
                <a:solidFill>
                  <a:srgbClr val="333333"/>
                </a:solidFill>
                <a:effectLst/>
                <a:latin typeface="72"/>
              </a:rPr>
              <a:t> link. You will get a list of all artifacts matching the ID-string displayed in the search field.</a:t>
            </a:r>
          </a:p>
          <a:p>
            <a:endParaRPr lang="en-IN" dirty="0"/>
          </a:p>
        </p:txBody>
      </p:sp>
    </p:spTree>
    <p:extLst>
      <p:ext uri="{BB962C8B-B14F-4D97-AF65-F5344CB8AC3E}">
        <p14:creationId xmlns:p14="http://schemas.microsoft.com/office/powerpoint/2010/main" val="218442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1C9C-1236-486D-A78C-B1BCE7397807}"/>
              </a:ext>
            </a:extLst>
          </p:cNvPr>
          <p:cNvSpPr>
            <a:spLocks noGrp="1"/>
          </p:cNvSpPr>
          <p:nvPr>
            <p:ph type="title"/>
          </p:nvPr>
        </p:nvSpPr>
        <p:spPr>
          <a:xfrm>
            <a:off x="801937" y="739853"/>
            <a:ext cx="10175631" cy="1111843"/>
          </a:xfrm>
        </p:spPr>
        <p:txBody>
          <a:bodyPr anchor="ctr">
            <a:noAutofit/>
          </a:bodyPr>
          <a:lstStyle/>
          <a:p>
            <a:pPr algn="ctr"/>
            <a:br>
              <a:rPr lang="en-IN" sz="3600" dirty="0"/>
            </a:br>
            <a:br>
              <a:rPr lang="en-IN" sz="3600" dirty="0"/>
            </a:br>
            <a:r>
              <a:rPr lang="en-IN" sz="3600" dirty="0"/>
              <a:t>Message Status</a:t>
            </a:r>
            <a:br>
              <a:rPr lang="en-IN" sz="3600" dirty="0"/>
            </a:br>
            <a:br>
              <a:rPr lang="en-IN" sz="3600" dirty="0">
                <a:latin typeface="72"/>
              </a:rPr>
            </a:br>
            <a:endParaRPr lang="en-IN" sz="3600" dirty="0"/>
          </a:p>
        </p:txBody>
      </p:sp>
      <p:graphicFrame>
        <p:nvGraphicFramePr>
          <p:cNvPr id="7" name="Content Placeholder 3">
            <a:extLst>
              <a:ext uri="{FF2B5EF4-FFF2-40B4-BE49-F238E27FC236}">
                <a16:creationId xmlns:a16="http://schemas.microsoft.com/office/drawing/2014/main" id="{EFF75369-72B4-4F51-B7F8-D941CA629B89}"/>
              </a:ext>
            </a:extLst>
          </p:cNvPr>
          <p:cNvGraphicFramePr>
            <a:graphicFrameLocks/>
          </p:cNvGraphicFramePr>
          <p:nvPr/>
        </p:nvGraphicFramePr>
        <p:xfrm>
          <a:off x="2901063" y="2405150"/>
          <a:ext cx="6383779" cy="3899399"/>
        </p:xfrm>
        <a:graphic>
          <a:graphicData uri="http://schemas.openxmlformats.org/drawingml/2006/table">
            <a:tbl>
              <a:tblPr firstRow="1" bandRow="1">
                <a:solidFill>
                  <a:schemeClr val="bg1"/>
                </a:solidFill>
              </a:tblPr>
              <a:tblGrid>
                <a:gridCol w="1732435">
                  <a:extLst>
                    <a:ext uri="{9D8B030D-6E8A-4147-A177-3AD203B41FA5}">
                      <a16:colId xmlns:a16="http://schemas.microsoft.com/office/drawing/2014/main" val="3180668648"/>
                    </a:ext>
                  </a:extLst>
                </a:gridCol>
                <a:gridCol w="4651344">
                  <a:extLst>
                    <a:ext uri="{9D8B030D-6E8A-4147-A177-3AD203B41FA5}">
                      <a16:colId xmlns:a16="http://schemas.microsoft.com/office/drawing/2014/main" val="1798265113"/>
                    </a:ext>
                  </a:extLst>
                </a:gridCol>
              </a:tblGrid>
              <a:tr h="224176">
                <a:tc gridSpan="2">
                  <a:txBody>
                    <a:bodyPr/>
                    <a:lstStyle/>
                    <a:p>
                      <a:r>
                        <a:rPr lang="en-IN" sz="700" b="0" cap="none" spc="0">
                          <a:solidFill>
                            <a:schemeClr val="bg1"/>
                          </a:solidFill>
                        </a:rPr>
                        <a:t>Message Status</a:t>
                      </a:r>
                    </a:p>
                  </a:txBody>
                  <a:tcPr marL="61569" marR="16215" marT="47361" marB="4736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4256983335"/>
                  </a:ext>
                </a:extLst>
              </a:tr>
              <a:tr h="224176">
                <a:tc>
                  <a:txBody>
                    <a:bodyPr/>
                    <a:lstStyle/>
                    <a:p>
                      <a:pPr fontAlgn="t"/>
                      <a:r>
                        <a:rPr lang="en-IN" sz="700" cap="none" spc="0">
                          <a:solidFill>
                            <a:schemeClr val="tx1"/>
                          </a:solidFill>
                          <a:effectLst/>
                        </a:rPr>
                        <a:t>Status</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fontAlgn="t"/>
                      <a:r>
                        <a:rPr lang="en-IN" sz="700" cap="none" spc="0">
                          <a:solidFill>
                            <a:schemeClr val="tx1"/>
                          </a:solidFill>
                          <a:effectLst/>
                        </a:rPr>
                        <a:t>Description</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5551906"/>
                  </a:ext>
                </a:extLst>
              </a:tr>
              <a:tr h="224176">
                <a:tc>
                  <a:txBody>
                    <a:bodyPr/>
                    <a:lstStyle/>
                    <a:p>
                      <a:pPr fontAlgn="t"/>
                      <a:r>
                        <a:rPr lang="en-IN" sz="700" cap="none" spc="0">
                          <a:solidFill>
                            <a:schemeClr val="tx1"/>
                          </a:solidFill>
                          <a:effectLst/>
                        </a:rPr>
                        <a:t>COMPLETED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has been delivered to receiver successfully.</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75077172"/>
                  </a:ext>
                </a:extLst>
              </a:tr>
              <a:tr h="224176">
                <a:tc>
                  <a:txBody>
                    <a:bodyPr/>
                    <a:lstStyle/>
                    <a:p>
                      <a:pPr fontAlgn="t"/>
                      <a:r>
                        <a:rPr lang="en-IN" sz="700" cap="none" spc="0">
                          <a:solidFill>
                            <a:schemeClr val="tx1"/>
                          </a:solidFill>
                          <a:effectLst/>
                        </a:rPr>
                        <a:t>PROCESSING</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Message is currently being processed.</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27825468"/>
                  </a:ext>
                </a:extLst>
              </a:tr>
              <a:tr h="224176">
                <a:tc>
                  <a:txBody>
                    <a:bodyPr/>
                    <a:lstStyle/>
                    <a:p>
                      <a:pPr fontAlgn="t"/>
                      <a:r>
                        <a:rPr lang="en-IN" sz="700" cap="none" spc="0">
                          <a:solidFill>
                            <a:schemeClr val="tx1"/>
                          </a:solidFill>
                          <a:effectLst/>
                        </a:rPr>
                        <a:t>RETRY</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Status retry is set if an error occurred during message processing, and a retry was automatically started.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43860560"/>
                  </a:ext>
                </a:extLst>
              </a:tr>
              <a:tr h="334685">
                <a:tc>
                  <a:txBody>
                    <a:bodyPr/>
                    <a:lstStyle/>
                    <a:p>
                      <a:pPr fontAlgn="t"/>
                      <a:r>
                        <a:rPr lang="en-IN" sz="700" cap="none" spc="0">
                          <a:solidFill>
                            <a:schemeClr val="tx1"/>
                          </a:solidFill>
                          <a:effectLst/>
                        </a:rPr>
                        <a:t>ESCALATED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During message processing an error occurred, and no retry has been triggered. For synchronous messages, an error message is sent to the sender.</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51925758"/>
                  </a:ext>
                </a:extLst>
              </a:tr>
              <a:tr h="334685">
                <a:tc>
                  <a:txBody>
                    <a:bodyPr/>
                    <a:lstStyle/>
                    <a:p>
                      <a:pPr fontAlgn="t"/>
                      <a:r>
                        <a:rPr lang="en-IN" sz="700" cap="none" spc="0">
                          <a:solidFill>
                            <a:schemeClr val="tx1"/>
                          </a:solidFill>
                          <a:effectLst/>
                        </a:rPr>
                        <a:t>FAILED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processing failed, message hasn’t been delivered to receiver, and no retries are possible. In other words: FAILED is a final status, and message processing ultimately has failed.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13245980"/>
                  </a:ext>
                </a:extLst>
              </a:tr>
              <a:tr h="555703">
                <a:tc>
                  <a:txBody>
                    <a:bodyPr/>
                    <a:lstStyle/>
                    <a:p>
                      <a:pPr fontAlgn="t"/>
                      <a:r>
                        <a:rPr lang="en-IN" sz="700" cap="none" spc="0">
                          <a:solidFill>
                            <a:schemeClr val="tx1"/>
                          </a:solidFill>
                          <a:effectLst/>
                        </a:rPr>
                        <a:t>CANCELLED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Manual cancellation of entries in the JMS queue - MPL is set to status cancelled.</a:t>
                      </a:r>
                      <a:r>
                        <a:rPr lang="en-US" sz="700" b="1" cap="none" spc="0">
                          <a:solidFill>
                            <a:schemeClr val="tx1"/>
                          </a:solidFill>
                          <a:effectLst/>
                        </a:rPr>
                        <a:t>Note</a:t>
                      </a:r>
                    </a:p>
                    <a:p>
                      <a:pPr fontAlgn="t"/>
                      <a:r>
                        <a:rPr lang="en-US" sz="700" cap="none" spc="0">
                          <a:solidFill>
                            <a:schemeClr val="tx1"/>
                          </a:solidFill>
                          <a:effectLst/>
                        </a:rPr>
                        <a:t>In general, the last final status is accepted, but if the message processing is still ongoing, and the status CANCELLED is set, it’s overwritten by another "final status" such as COMPLETED, after completion of the message processing.</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697064"/>
                  </a:ext>
                </a:extLst>
              </a:tr>
              <a:tr h="776723">
                <a:tc>
                  <a:txBody>
                    <a:bodyPr/>
                    <a:lstStyle/>
                    <a:p>
                      <a:pPr fontAlgn="t"/>
                      <a:r>
                        <a:rPr lang="en-IN" sz="700" cap="none" spc="0">
                          <a:solidFill>
                            <a:schemeClr val="tx1"/>
                          </a:solidFill>
                          <a:effectLst/>
                        </a:rPr>
                        <a:t>DISCARDED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For scheduler triggered integration flows, the MPL is shown on the worker node where the message processing started first. For all subsequent message processing starts, the message status is set to DISCARDED.For example, assume that an integration flow is initiated by a Timer event (scheduler) and a worker node goes into an out of memory state. The system starts the worker node again and synchronizes the integration flow as soon as the node is active. The message is restarted in that case, and a new message ID generated. The message with the original ID goes into status DISCARDED.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76077269"/>
                  </a:ext>
                </a:extLst>
              </a:tr>
              <a:tr h="776723">
                <a:tc>
                  <a:txBody>
                    <a:bodyPr/>
                    <a:lstStyle/>
                    <a:p>
                      <a:pPr fontAlgn="t"/>
                      <a:r>
                        <a:rPr lang="en-IN" sz="700" cap="none" spc="0">
                          <a:solidFill>
                            <a:schemeClr val="tx1"/>
                          </a:solidFill>
                          <a:effectLst/>
                        </a:rPr>
                        <a:t>ABANDONDED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700" cap="none" spc="0">
                          <a:solidFill>
                            <a:schemeClr val="tx1"/>
                          </a:solidFill>
                          <a:effectLst/>
                        </a:rPr>
                        <a:t>Message processing was interrupted or log wasn't updated for an uncommonly long time. The status can change in case processing is resumed.</a:t>
                      </a:r>
                      <a:r>
                        <a:rPr lang="en-US" sz="700" b="1" cap="none" spc="0">
                          <a:solidFill>
                            <a:schemeClr val="tx1"/>
                          </a:solidFill>
                          <a:effectLst/>
                        </a:rPr>
                        <a:t>Note</a:t>
                      </a:r>
                    </a:p>
                    <a:p>
                      <a:pPr fontAlgn="t"/>
                      <a:r>
                        <a:rPr lang="en-US" sz="700" cap="none" spc="0">
                          <a:solidFill>
                            <a:schemeClr val="tx1"/>
                          </a:solidFill>
                          <a:effectLst/>
                        </a:rPr>
                        <a:t>When the message processing is interrupted because of a re- or undeployment of an integration flow, or a controlled worker node shutdown, the MPL is immediately set to ABANDONDED. This status isn’t final and the processing can be resumed if retries are configured. If there are hard worker node crashes, the status is changed to ABANDONDED by an asynchronous system job, after some time of inactivity</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946968611"/>
                  </a:ext>
                </a:extLst>
              </a:tr>
            </a:tbl>
          </a:graphicData>
        </a:graphic>
      </p:graphicFrame>
    </p:spTree>
    <p:extLst>
      <p:ext uri="{BB962C8B-B14F-4D97-AF65-F5344CB8AC3E}">
        <p14:creationId xmlns:p14="http://schemas.microsoft.com/office/powerpoint/2010/main" val="1551968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0ABF-41C0-4FE4-9CBE-FA7D9DAD158F}"/>
              </a:ext>
            </a:extLst>
          </p:cNvPr>
          <p:cNvSpPr>
            <a:spLocks noGrp="1"/>
          </p:cNvSpPr>
          <p:nvPr>
            <p:ph type="title"/>
          </p:nvPr>
        </p:nvSpPr>
        <p:spPr>
          <a:xfrm>
            <a:off x="835155" y="872128"/>
            <a:ext cx="10175631" cy="1111843"/>
          </a:xfrm>
        </p:spPr>
        <p:txBody>
          <a:bodyPr anchor="ctr">
            <a:normAutofit/>
          </a:bodyPr>
          <a:lstStyle/>
          <a:p>
            <a:pPr algn="ctr"/>
            <a:r>
              <a:rPr lang="en-IN" sz="4000" dirty="0"/>
              <a:t>Message Status</a:t>
            </a:r>
          </a:p>
        </p:txBody>
      </p:sp>
      <p:graphicFrame>
        <p:nvGraphicFramePr>
          <p:cNvPr id="7" name="Content Placeholder 3">
            <a:extLst>
              <a:ext uri="{FF2B5EF4-FFF2-40B4-BE49-F238E27FC236}">
                <a16:creationId xmlns:a16="http://schemas.microsoft.com/office/drawing/2014/main" id="{DB953F60-11A0-459D-9B93-8E7E5761D432}"/>
              </a:ext>
            </a:extLst>
          </p:cNvPr>
          <p:cNvGraphicFramePr>
            <a:graphicFrameLocks/>
          </p:cNvGraphicFramePr>
          <p:nvPr/>
        </p:nvGraphicFramePr>
        <p:xfrm>
          <a:off x="835155" y="2723819"/>
          <a:ext cx="10515596" cy="3262054"/>
        </p:xfrm>
        <a:graphic>
          <a:graphicData uri="http://schemas.openxmlformats.org/drawingml/2006/table">
            <a:tbl>
              <a:tblPr firstRow="1" bandRow="1">
                <a:tableStyleId>{3B4B98B0-60AC-42C2-AFA5-B58CD77FA1E5}</a:tableStyleId>
              </a:tblPr>
              <a:tblGrid>
                <a:gridCol w="3317816">
                  <a:extLst>
                    <a:ext uri="{9D8B030D-6E8A-4147-A177-3AD203B41FA5}">
                      <a16:colId xmlns:a16="http://schemas.microsoft.com/office/drawing/2014/main" val="3896905468"/>
                    </a:ext>
                  </a:extLst>
                </a:gridCol>
                <a:gridCol w="7197780">
                  <a:extLst>
                    <a:ext uri="{9D8B030D-6E8A-4147-A177-3AD203B41FA5}">
                      <a16:colId xmlns:a16="http://schemas.microsoft.com/office/drawing/2014/main" val="1565078541"/>
                    </a:ext>
                  </a:extLst>
                </a:gridCol>
              </a:tblGrid>
              <a:tr h="387920">
                <a:tc gridSpan="2">
                  <a:txBody>
                    <a:bodyPr/>
                    <a:lstStyle/>
                    <a:p>
                      <a:r>
                        <a:rPr lang="en-IN" sz="1700"/>
                        <a:t>Status of Aggregated Messages</a:t>
                      </a:r>
                    </a:p>
                  </a:txBody>
                  <a:tcPr marL="88164" marR="88164" marT="44083" marB="44083" anchor="ctr"/>
                </a:tc>
                <a:tc hMerge="1">
                  <a:txBody>
                    <a:bodyPr/>
                    <a:lstStyle/>
                    <a:p>
                      <a:endParaRPr lang="en-IN"/>
                    </a:p>
                  </a:txBody>
                  <a:tcPr/>
                </a:tc>
                <a:extLst>
                  <a:ext uri="{0D108BD9-81ED-4DB2-BD59-A6C34878D82A}">
                    <a16:rowId xmlns:a16="http://schemas.microsoft.com/office/drawing/2014/main" val="4177212979"/>
                  </a:ext>
                </a:extLst>
              </a:tr>
              <a:tr h="387920">
                <a:tc>
                  <a:txBody>
                    <a:bodyPr/>
                    <a:lstStyle/>
                    <a:p>
                      <a:pPr fontAlgn="t"/>
                      <a:r>
                        <a:rPr lang="en-IN" sz="1700">
                          <a:effectLst/>
                        </a:rPr>
                        <a:t>Status</a:t>
                      </a:r>
                    </a:p>
                  </a:txBody>
                  <a:tcPr marL="88164" marR="88164" marT="44083" marB="44083"/>
                </a:tc>
                <a:tc>
                  <a:txBody>
                    <a:bodyPr/>
                    <a:lstStyle/>
                    <a:p>
                      <a:pPr fontAlgn="t"/>
                      <a:r>
                        <a:rPr lang="en-IN" sz="1700">
                          <a:effectLst/>
                        </a:rPr>
                        <a:t>Description</a:t>
                      </a:r>
                    </a:p>
                  </a:txBody>
                  <a:tcPr marL="88164" marR="88164" marT="44083" marB="44083"/>
                </a:tc>
                <a:extLst>
                  <a:ext uri="{0D108BD9-81ED-4DB2-BD59-A6C34878D82A}">
                    <a16:rowId xmlns:a16="http://schemas.microsoft.com/office/drawing/2014/main" val="1328001411"/>
                  </a:ext>
                </a:extLst>
              </a:tr>
              <a:tr h="1181392">
                <a:tc>
                  <a:txBody>
                    <a:bodyPr/>
                    <a:lstStyle/>
                    <a:p>
                      <a:pPr fontAlgn="t"/>
                      <a:r>
                        <a:rPr lang="en-IN" sz="1700">
                          <a:effectLst/>
                        </a:rPr>
                        <a:t>PROCESSING</a:t>
                      </a:r>
                    </a:p>
                  </a:txBody>
                  <a:tcPr marL="88164" marR="88164" marT="44083" marB="44083"/>
                </a:tc>
                <a:tc>
                  <a:txBody>
                    <a:bodyPr/>
                    <a:lstStyle/>
                    <a:p>
                      <a:pPr fontAlgn="t"/>
                      <a:r>
                        <a:rPr lang="en-US" sz="1700">
                          <a:effectLst/>
                        </a:rPr>
                        <a:t>Is set as soon as the aggregation process is started and remains as long as the aggregate is still open for further messages. Note that this status can in many situations be shown for quite some time (even days) – depending on the applied aggregation use case.</a:t>
                      </a:r>
                    </a:p>
                  </a:txBody>
                  <a:tcPr marL="88164" marR="88164" marT="44083" marB="44083"/>
                </a:tc>
                <a:extLst>
                  <a:ext uri="{0D108BD9-81ED-4DB2-BD59-A6C34878D82A}">
                    <a16:rowId xmlns:a16="http://schemas.microsoft.com/office/drawing/2014/main" val="3903183572"/>
                  </a:ext>
                </a:extLst>
              </a:tr>
              <a:tr h="652411">
                <a:tc>
                  <a:txBody>
                    <a:bodyPr/>
                    <a:lstStyle/>
                    <a:p>
                      <a:pPr fontAlgn="t"/>
                      <a:r>
                        <a:rPr lang="en-IN" sz="1700">
                          <a:effectLst/>
                        </a:rPr>
                        <a:t>FAILED</a:t>
                      </a:r>
                    </a:p>
                  </a:txBody>
                  <a:tcPr marL="88164" marR="88164" marT="44083" marB="44083"/>
                </a:tc>
                <a:tc>
                  <a:txBody>
                    <a:bodyPr/>
                    <a:lstStyle/>
                    <a:p>
                      <a:pPr fontAlgn="t"/>
                      <a:r>
                        <a:rPr lang="en-US" sz="1700">
                          <a:effectLst/>
                        </a:rPr>
                        <a:t>Is set when the aggregated message (after aggregation process has successfully been finished) fails.</a:t>
                      </a:r>
                    </a:p>
                  </a:txBody>
                  <a:tcPr marL="88164" marR="88164" marT="44083" marB="44083"/>
                </a:tc>
                <a:extLst>
                  <a:ext uri="{0D108BD9-81ED-4DB2-BD59-A6C34878D82A}">
                    <a16:rowId xmlns:a16="http://schemas.microsoft.com/office/drawing/2014/main" val="4275960993"/>
                  </a:ext>
                </a:extLst>
              </a:tr>
              <a:tr h="652411">
                <a:tc>
                  <a:txBody>
                    <a:bodyPr/>
                    <a:lstStyle/>
                    <a:p>
                      <a:pPr fontAlgn="t"/>
                      <a:r>
                        <a:rPr lang="en-IN" sz="1700">
                          <a:effectLst/>
                        </a:rPr>
                        <a:t>RETRY</a:t>
                      </a:r>
                    </a:p>
                  </a:txBody>
                  <a:tcPr marL="88164" marR="88164" marT="44083" marB="44083"/>
                </a:tc>
                <a:tc>
                  <a:txBody>
                    <a:bodyPr/>
                    <a:lstStyle/>
                    <a:p>
                      <a:pPr fontAlgn="t"/>
                      <a:r>
                        <a:rPr lang="en-US" sz="1700">
                          <a:effectLst/>
                        </a:rPr>
                        <a:t>Is set when the aggregated message (after aggregation process has successfully been finished) runs into an error and sending it’s retried.</a:t>
                      </a:r>
                    </a:p>
                  </a:txBody>
                  <a:tcPr marL="88164" marR="88164" marT="44083" marB="44083"/>
                </a:tc>
                <a:extLst>
                  <a:ext uri="{0D108BD9-81ED-4DB2-BD59-A6C34878D82A}">
                    <a16:rowId xmlns:a16="http://schemas.microsoft.com/office/drawing/2014/main" val="157088205"/>
                  </a:ext>
                </a:extLst>
              </a:tr>
            </a:tbl>
          </a:graphicData>
        </a:graphic>
      </p:graphicFrame>
    </p:spTree>
    <p:extLst>
      <p:ext uri="{BB962C8B-B14F-4D97-AF65-F5344CB8AC3E}">
        <p14:creationId xmlns:p14="http://schemas.microsoft.com/office/powerpoint/2010/main" val="1742247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0499-46B6-4388-94BD-F9472E8AEB8F}"/>
              </a:ext>
            </a:extLst>
          </p:cNvPr>
          <p:cNvSpPr>
            <a:spLocks noGrp="1"/>
          </p:cNvSpPr>
          <p:nvPr>
            <p:ph type="title"/>
          </p:nvPr>
        </p:nvSpPr>
        <p:spPr/>
        <p:txBody>
          <a:bodyPr>
            <a:normAutofit fontScale="90000"/>
          </a:bodyPr>
          <a:lstStyle/>
          <a:p>
            <a:r>
              <a:rPr lang="en-IN" b="0" i="0" dirty="0">
                <a:solidFill>
                  <a:srgbClr val="333333"/>
                </a:solidFill>
                <a:effectLst/>
                <a:latin typeface="72"/>
              </a:rPr>
              <a:t>Message Processing Log</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1898E85-CCC7-4B80-AC51-7F9A30F01EBD}"/>
              </a:ext>
            </a:extLst>
          </p:cNvPr>
          <p:cNvSpPr>
            <a:spLocks noGrp="1"/>
          </p:cNvSpPr>
          <p:nvPr>
            <p:ph idx="1"/>
          </p:nvPr>
        </p:nvSpPr>
        <p:spPr/>
        <p:txBody>
          <a:bodyPr/>
          <a:lstStyle/>
          <a:p>
            <a:pPr algn="l"/>
            <a:r>
              <a:rPr lang="en-US" b="0" i="0" dirty="0">
                <a:solidFill>
                  <a:srgbClr val="333333"/>
                </a:solidFill>
                <a:effectLst/>
                <a:latin typeface="72"/>
              </a:rPr>
              <a:t>The message processing log displays structured information of a message.</a:t>
            </a:r>
          </a:p>
          <a:p>
            <a:pPr algn="l"/>
            <a:r>
              <a:rPr lang="en-US" b="0" i="0" dirty="0">
                <a:solidFill>
                  <a:srgbClr val="333333"/>
                </a:solidFill>
                <a:effectLst/>
                <a:latin typeface="72"/>
              </a:rPr>
              <a:t>Select a message from the list. In the view section, the header shows the integration flow name, the processing date and the time of its last update.</a:t>
            </a:r>
          </a:p>
          <a:p>
            <a:endParaRPr lang="en-IN" dirty="0"/>
          </a:p>
        </p:txBody>
      </p:sp>
    </p:spTree>
    <p:extLst>
      <p:ext uri="{BB962C8B-B14F-4D97-AF65-F5344CB8AC3E}">
        <p14:creationId xmlns:p14="http://schemas.microsoft.com/office/powerpoint/2010/main" val="199635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69F6D-1CA8-41BB-AA78-B7D94936B5AF}"/>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b="1" kern="1200">
                <a:solidFill>
                  <a:schemeClr val="tx1"/>
                </a:solidFill>
                <a:latin typeface="+mj-lt"/>
                <a:ea typeface="+mj-ea"/>
                <a:cs typeface="+mj-cs"/>
              </a:rPr>
              <a:t>Pay-As-You-Go for SAP BTP</a:t>
            </a:r>
            <a:br>
              <a:rPr lang="en-US" sz="5400" kern="1200">
                <a:solidFill>
                  <a:schemeClr val="tx1"/>
                </a:solidFill>
                <a:latin typeface="+mj-lt"/>
                <a:ea typeface="+mj-ea"/>
                <a:cs typeface="+mj-cs"/>
              </a:rPr>
            </a:br>
            <a:endParaRPr lang="en-US" sz="5400" kern="1200" spc="267">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1D9E86ED-6A5B-428E-A2F0-4F08D3BD088E}"/>
              </a:ext>
            </a:extLst>
          </p:cNvPr>
          <p:cNvSpPr>
            <a:spLocks noChangeArrowheads="1"/>
          </p:cNvSpPr>
          <p:nvPr/>
        </p:nvSpPr>
        <p:spPr bwMode="auto">
          <a:xfrm>
            <a:off x="5126418" y="552091"/>
            <a:ext cx="6224335" cy="54315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same access to all the services that are available in CPEA, but with a highly flexible zero-commitment model – you pay nothing upfront and there is no minimum usage requirement or annual commitment.</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You pay only for the SAP BTP services that you want, when you use them.</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billed monthly in arrears</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Service charges are non-discountable</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his low-risk model is suitable for customers with use cases that are not well defined, and are interested in running a proof-of-concept in a productive environment. </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This model provides the flexibility of turning services on and off, and switching between services, as needed throughout the duration of the contract.</a:t>
            </a:r>
          </a:p>
        </p:txBody>
      </p:sp>
    </p:spTree>
    <p:extLst>
      <p:ext uri="{BB962C8B-B14F-4D97-AF65-F5344CB8AC3E}">
        <p14:creationId xmlns:p14="http://schemas.microsoft.com/office/powerpoint/2010/main" val="1009255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237B-3C10-494B-B2E6-0210ADDCA151}"/>
              </a:ext>
            </a:extLst>
          </p:cNvPr>
          <p:cNvSpPr>
            <a:spLocks noGrp="1"/>
          </p:cNvSpPr>
          <p:nvPr>
            <p:ph type="title"/>
          </p:nvPr>
        </p:nvSpPr>
        <p:spPr>
          <a:xfrm>
            <a:off x="1008186" y="174033"/>
            <a:ext cx="10175631" cy="1111843"/>
          </a:xfrm>
        </p:spPr>
        <p:txBody>
          <a:bodyPr anchor="ctr">
            <a:normAutofit/>
          </a:bodyPr>
          <a:lstStyle/>
          <a:p>
            <a:pPr algn="ctr" eaLnBrk="0" fontAlgn="base" hangingPunct="0">
              <a:spcAft>
                <a:spcPct val="0"/>
              </a:spcAft>
            </a:pPr>
            <a:r>
              <a:rPr lang="en-US" altLang="en-US" sz="3700" dirty="0">
                <a:latin typeface="Arial" panose="020B0604020202020204" pitchFamily="34" charset="0"/>
              </a:rPr>
              <a:t>Message Processing Logs</a:t>
            </a:r>
          </a:p>
        </p:txBody>
      </p:sp>
      <p:sp>
        <p:nvSpPr>
          <p:cNvPr id="10" name="Content Placeholder 9">
            <a:extLst>
              <a:ext uri="{FF2B5EF4-FFF2-40B4-BE49-F238E27FC236}">
                <a16:creationId xmlns:a16="http://schemas.microsoft.com/office/drawing/2014/main" id="{497AECA5-168C-8956-9B24-518CF76FE886}"/>
              </a:ext>
            </a:extLst>
          </p:cNvPr>
          <p:cNvSpPr>
            <a:spLocks noGrp="1"/>
          </p:cNvSpPr>
          <p:nvPr>
            <p:ph idx="1"/>
          </p:nvPr>
        </p:nvSpPr>
        <p:spPr>
          <a:xfrm>
            <a:off x="1008185" y="1459907"/>
            <a:ext cx="10175631" cy="767904"/>
          </a:xfrm>
        </p:spPr>
        <p:txBody>
          <a:bodyPr anchor="ctr">
            <a:normAutofit/>
          </a:bodyPr>
          <a:lstStyle/>
          <a:p>
            <a:pPr algn="ctr"/>
            <a:r>
              <a:rPr lang="en-US" altLang="en-US" sz="2000" dirty="0">
                <a:latin typeface="72"/>
              </a:rPr>
              <a:t>The logs section shows the number of runs as well as the following information:</a:t>
            </a:r>
            <a:endParaRPr lang="en-US" sz="2000" dirty="0"/>
          </a:p>
        </p:txBody>
      </p:sp>
      <p:graphicFrame>
        <p:nvGraphicFramePr>
          <p:cNvPr id="8" name="Content Placeholder 3">
            <a:extLst>
              <a:ext uri="{FF2B5EF4-FFF2-40B4-BE49-F238E27FC236}">
                <a16:creationId xmlns:a16="http://schemas.microsoft.com/office/drawing/2014/main" id="{E48A3CC9-06D9-4F8D-9F53-5E9103FE30AA}"/>
              </a:ext>
            </a:extLst>
          </p:cNvPr>
          <p:cNvGraphicFramePr>
            <a:graphicFrameLocks/>
          </p:cNvGraphicFramePr>
          <p:nvPr/>
        </p:nvGraphicFramePr>
        <p:xfrm>
          <a:off x="835155" y="2487409"/>
          <a:ext cx="10515595" cy="3734880"/>
        </p:xfrm>
        <a:graphic>
          <a:graphicData uri="http://schemas.openxmlformats.org/drawingml/2006/table">
            <a:tbl>
              <a:tblPr firstRow="1" bandRow="1">
                <a:solidFill>
                  <a:schemeClr val="tx1">
                    <a:lumMod val="75000"/>
                    <a:lumOff val="25000"/>
                  </a:schemeClr>
                </a:solidFill>
              </a:tblPr>
              <a:tblGrid>
                <a:gridCol w="2731240">
                  <a:extLst>
                    <a:ext uri="{9D8B030D-6E8A-4147-A177-3AD203B41FA5}">
                      <a16:colId xmlns:a16="http://schemas.microsoft.com/office/drawing/2014/main" val="506451348"/>
                    </a:ext>
                  </a:extLst>
                </a:gridCol>
                <a:gridCol w="7784355">
                  <a:extLst>
                    <a:ext uri="{9D8B030D-6E8A-4147-A177-3AD203B41FA5}">
                      <a16:colId xmlns:a16="http://schemas.microsoft.com/office/drawing/2014/main" val="4187246709"/>
                    </a:ext>
                  </a:extLst>
                </a:gridCol>
              </a:tblGrid>
              <a:tr h="466860">
                <a:tc gridSpan="2">
                  <a:txBody>
                    <a:bodyPr/>
                    <a:lstStyle/>
                    <a:p>
                      <a:r>
                        <a:rPr lang="en-IN" sz="1500" b="0" cap="none" spc="0">
                          <a:solidFill>
                            <a:schemeClr val="bg1"/>
                          </a:solidFill>
                        </a:rPr>
                        <a:t>Runs</a:t>
                      </a:r>
                    </a:p>
                  </a:txBody>
                  <a:tcPr marL="128223" marR="98632" marT="98632" marB="9863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1236335932"/>
                  </a:ext>
                </a:extLst>
              </a:tr>
              <a:tr h="466860">
                <a:tc>
                  <a:txBody>
                    <a:bodyPr/>
                    <a:lstStyle/>
                    <a:p>
                      <a:pPr fontAlgn="t"/>
                      <a:r>
                        <a:rPr lang="en-IN" sz="1500" cap="none" spc="0">
                          <a:solidFill>
                            <a:schemeClr val="bg1"/>
                          </a:solidFill>
                          <a:effectLst/>
                        </a:rPr>
                        <a:t>Property</a:t>
                      </a:r>
                    </a:p>
                  </a:txBody>
                  <a:tcPr marL="128223" marR="98632" marT="98632" marB="98632">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a:solidFill>
                            <a:schemeClr val="bg1"/>
                          </a:solidFill>
                          <a:effectLst/>
                        </a:rPr>
                        <a:t>Description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4091012321"/>
                  </a:ext>
                </a:extLst>
              </a:tr>
              <a:tr h="466860">
                <a:tc>
                  <a:txBody>
                    <a:bodyPr/>
                    <a:lstStyle/>
                    <a:p>
                      <a:pPr fontAlgn="t"/>
                      <a:r>
                        <a:rPr lang="en-IN" sz="1500" b="1" cap="none" spc="0">
                          <a:solidFill>
                            <a:schemeClr val="bg1"/>
                          </a:solidFill>
                          <a:effectLst/>
                        </a:rPr>
                        <a:t>#</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a:solidFill>
                            <a:schemeClr val="bg1"/>
                          </a:solidFill>
                          <a:effectLst/>
                        </a:rPr>
                        <a:t>Displays the sequential number of the run</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537723252"/>
                  </a:ext>
                </a:extLst>
              </a:tr>
              <a:tr h="466860">
                <a:tc>
                  <a:txBody>
                    <a:bodyPr/>
                    <a:lstStyle/>
                    <a:p>
                      <a:pPr fontAlgn="t"/>
                      <a:r>
                        <a:rPr lang="en-IN" sz="1500" b="1" cap="none" spc="0">
                          <a:solidFill>
                            <a:schemeClr val="bg1"/>
                          </a:solidFill>
                          <a:effectLst/>
                        </a:rPr>
                        <a:t>Started At</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date and time of the last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364926501"/>
                  </a:ext>
                </a:extLst>
              </a:tr>
              <a:tr h="466860">
                <a:tc>
                  <a:txBody>
                    <a:bodyPr/>
                    <a:lstStyle/>
                    <a:p>
                      <a:pPr fontAlgn="t"/>
                      <a:r>
                        <a:rPr lang="en-IN" sz="1500" b="1" cap="none" spc="0">
                          <a:solidFill>
                            <a:schemeClr val="bg1"/>
                          </a:solidFill>
                          <a:effectLst/>
                        </a:rPr>
                        <a:t>Duration</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duration of the processing run in </a:t>
                      </a:r>
                      <a:r>
                        <a:rPr lang="en-US" sz="1500" i="1" cap="none" spc="0" dirty="0" err="1">
                          <a:solidFill>
                            <a:schemeClr val="bg1"/>
                          </a:solidFill>
                          <a:effectLst/>
                        </a:rPr>
                        <a:t>ms</a:t>
                      </a:r>
                      <a:r>
                        <a:rPr lang="en-US" sz="1500" cap="none" spc="0" dirty="0" err="1">
                          <a:solidFill>
                            <a:schemeClr val="bg1"/>
                          </a:solidFill>
                          <a:effectLst/>
                        </a:rPr>
                        <a:t>.</a:t>
                      </a:r>
                      <a:endParaRPr lang="en-US" sz="1500" cap="none" spc="0" dirty="0">
                        <a:solidFill>
                          <a:schemeClr val="bg1"/>
                        </a:solidFill>
                        <a:effectLst/>
                      </a:endParaRP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634268569"/>
                  </a:ext>
                </a:extLst>
              </a:tr>
              <a:tr h="466860">
                <a:tc>
                  <a:txBody>
                    <a:bodyPr/>
                    <a:lstStyle/>
                    <a:p>
                      <a:pPr fontAlgn="t"/>
                      <a:r>
                        <a:rPr lang="en-IN" sz="1500" b="1" cap="none" spc="0">
                          <a:solidFill>
                            <a:schemeClr val="bg1"/>
                          </a:solidFill>
                          <a:effectLst/>
                        </a:rPr>
                        <a:t>Log Level</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dirty="0">
                          <a:solidFill>
                            <a:schemeClr val="bg1"/>
                          </a:solidFill>
                          <a:effectLst/>
                        </a:rPr>
                        <a:t>Displays the log level.</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71997906"/>
                  </a:ext>
                </a:extLst>
              </a:tr>
              <a:tr h="466860">
                <a:tc>
                  <a:txBody>
                    <a:bodyPr/>
                    <a:lstStyle/>
                    <a:p>
                      <a:pPr fontAlgn="t"/>
                      <a:r>
                        <a:rPr lang="en-IN" sz="1500" b="1" cap="none" spc="0">
                          <a:solidFill>
                            <a:schemeClr val="bg1"/>
                          </a:solidFill>
                          <a:effectLst/>
                        </a:rPr>
                        <a:t>Process ID</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ID of the worker node on which the run was executed.</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230727106"/>
                  </a:ext>
                </a:extLst>
              </a:tr>
              <a:tr h="466860">
                <a:tc>
                  <a:txBody>
                    <a:bodyPr/>
                    <a:lstStyle/>
                    <a:p>
                      <a:pPr fontAlgn="t"/>
                      <a:r>
                        <a:rPr lang="en-IN" sz="1500" b="1" cap="none" spc="0">
                          <a:solidFill>
                            <a:schemeClr val="bg1"/>
                          </a:solidFill>
                          <a:effectLst/>
                        </a:rPr>
                        <a:t>Status</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intermediate status of the message processing log after this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58767418"/>
                  </a:ext>
                </a:extLst>
              </a:tr>
            </a:tbl>
          </a:graphicData>
        </a:graphic>
      </p:graphicFrame>
    </p:spTree>
    <p:extLst>
      <p:ext uri="{BB962C8B-B14F-4D97-AF65-F5344CB8AC3E}">
        <p14:creationId xmlns:p14="http://schemas.microsoft.com/office/powerpoint/2010/main" val="15733670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04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16809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90"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78665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D121-FB3B-4F72-B449-5D9D5D434828}"/>
              </a:ext>
            </a:extLst>
          </p:cNvPr>
          <p:cNvSpPr>
            <a:spLocks noGrp="1"/>
          </p:cNvSpPr>
          <p:nvPr>
            <p:ph type="title"/>
          </p:nvPr>
        </p:nvSpPr>
        <p:spPr/>
        <p:txBody>
          <a:bodyPr>
            <a:normAutofit fontScale="90000"/>
          </a:bodyPr>
          <a:lstStyle/>
          <a:p>
            <a:r>
              <a:rPr lang="en-IN" b="0" i="0" dirty="0">
                <a:solidFill>
                  <a:srgbClr val="333333"/>
                </a:solidFill>
                <a:effectLst/>
                <a:latin typeface="72"/>
              </a:rPr>
              <a:t>Managing Integration Content</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7E8CF0E-12FF-4232-AEDB-CC8AE53AC449}"/>
              </a:ext>
            </a:extLst>
          </p:cNvPr>
          <p:cNvSpPr>
            <a:spLocks noGrp="1"/>
          </p:cNvSpPr>
          <p:nvPr>
            <p:ph idx="1"/>
          </p:nvPr>
        </p:nvSpPr>
        <p:spPr/>
        <p:txBody>
          <a:bodyPr>
            <a:normAutofit/>
          </a:bodyPr>
          <a:lstStyle/>
          <a:p>
            <a:r>
              <a:rPr lang="en-US" b="0" i="0" dirty="0">
                <a:solidFill>
                  <a:srgbClr val="333333"/>
                </a:solidFill>
                <a:effectLst/>
                <a:latin typeface="72"/>
              </a:rPr>
              <a:t>The Manage Integration Content section provides an overview of integration content artifacts, such as integration flows, that have been deployed on the tenant.</a:t>
            </a:r>
          </a:p>
          <a:p>
            <a:r>
              <a:rPr lang="en-US" dirty="0">
                <a:solidFill>
                  <a:srgbClr val="333333"/>
                </a:solidFill>
                <a:latin typeface="72"/>
              </a:rPr>
              <a:t>I</a:t>
            </a:r>
            <a:r>
              <a:rPr lang="en-US" b="0" i="0" dirty="0">
                <a:solidFill>
                  <a:srgbClr val="333333"/>
                </a:solidFill>
                <a:effectLst/>
                <a:latin typeface="72"/>
              </a:rPr>
              <a:t>n the </a:t>
            </a:r>
            <a:r>
              <a:rPr lang="en-US" b="1" i="0" dirty="0">
                <a:solidFill>
                  <a:srgbClr val="333333"/>
                </a:solidFill>
                <a:effectLst/>
                <a:latin typeface="72"/>
              </a:rPr>
              <a:t>Manage Integration Content</a:t>
            </a:r>
            <a:r>
              <a:rPr lang="en-US" b="0" i="0" dirty="0">
                <a:solidFill>
                  <a:srgbClr val="333333"/>
                </a:solidFill>
                <a:effectLst/>
                <a:latin typeface="72"/>
              </a:rPr>
              <a:t> area, a set of tiles is displayed that show the number of deployed integration content artifacts for a particular type (for example, Integration Flow) and with a particular status (for example, Started). You can configure each tile to filter by a different artifact type or status, or both. To do this, position the cursor on a tile and choose </a:t>
            </a:r>
            <a:r>
              <a:rPr lang="en-US" b="1" i="0" dirty="0">
                <a:solidFill>
                  <a:srgbClr val="333333"/>
                </a:solidFill>
                <a:effectLst/>
                <a:latin typeface="72"/>
              </a:rPr>
              <a:t>Edit</a:t>
            </a:r>
            <a:r>
              <a:rPr lang="en-US" b="0" i="0" dirty="0">
                <a:solidFill>
                  <a:srgbClr val="333333"/>
                </a:solidFill>
                <a:effectLst/>
                <a:latin typeface="72"/>
              </a:rPr>
              <a:t> from the context menu.</a:t>
            </a:r>
          </a:p>
          <a:p>
            <a:endParaRPr lang="en-IN" dirty="0"/>
          </a:p>
        </p:txBody>
      </p:sp>
    </p:spTree>
    <p:extLst>
      <p:ext uri="{BB962C8B-B14F-4D97-AF65-F5344CB8AC3E}">
        <p14:creationId xmlns:p14="http://schemas.microsoft.com/office/powerpoint/2010/main" val="1365049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7AA1-68F5-47BC-BA85-6089329C3D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1209F4-C8AE-4AF4-A54F-BF59D6D07D95}"/>
              </a:ext>
            </a:extLst>
          </p:cNvPr>
          <p:cNvSpPr>
            <a:spLocks noGrp="1"/>
          </p:cNvSpPr>
          <p:nvPr>
            <p:ph idx="1"/>
          </p:nvPr>
        </p:nvSpPr>
        <p:spPr/>
        <p:txBody>
          <a:bodyPr>
            <a:normAutofit lnSpcReduction="10000"/>
          </a:bodyPr>
          <a:lstStyle/>
          <a:p>
            <a:pPr marL="0" indent="0">
              <a:buNone/>
            </a:pPr>
            <a:r>
              <a:rPr lang="en-US" dirty="0"/>
              <a:t>Deployment of Integration Adapter</a:t>
            </a:r>
          </a:p>
          <a:p>
            <a:endParaRPr lang="en-US" dirty="0"/>
          </a:p>
          <a:p>
            <a:r>
              <a:rPr lang="en-US" dirty="0"/>
              <a:t>To deploy an integration adapter, choose  . In the pop up, select Browse to choose an integration adapter from the files listed,(the standard file extension for integration adapters is .</a:t>
            </a:r>
            <a:r>
              <a:rPr lang="en-US" dirty="0" err="1"/>
              <a:t>esa</a:t>
            </a:r>
            <a:r>
              <a:rPr lang="en-US" dirty="0"/>
              <a:t>). Name, ID, and Version are filled in automatically.</a:t>
            </a:r>
          </a:p>
          <a:p>
            <a:endParaRPr lang="en-US" dirty="0"/>
          </a:p>
          <a:p>
            <a:r>
              <a:rPr lang="en-US" dirty="0"/>
              <a:t>On the right side of the screen, more details about the artifact selected on the left side are shown. Depending on the artifact </a:t>
            </a:r>
            <a:r>
              <a:rPr lang="en-US" dirty="0" err="1"/>
              <a:t>type,other</a:t>
            </a:r>
            <a:r>
              <a:rPr lang="en-US" dirty="0"/>
              <a:t> functions can be accessed as well.</a:t>
            </a:r>
            <a:endParaRPr lang="en-IN" dirty="0"/>
          </a:p>
        </p:txBody>
      </p:sp>
    </p:spTree>
    <p:extLst>
      <p:ext uri="{BB962C8B-B14F-4D97-AF65-F5344CB8AC3E}">
        <p14:creationId xmlns:p14="http://schemas.microsoft.com/office/powerpoint/2010/main" val="101966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06E5-A8D0-48E9-AB1D-18211431E205}"/>
              </a:ext>
            </a:extLst>
          </p:cNvPr>
          <p:cNvSpPr>
            <a:spLocks noGrp="1"/>
          </p:cNvSpPr>
          <p:nvPr>
            <p:ph type="title"/>
          </p:nvPr>
        </p:nvSpPr>
        <p:spPr>
          <a:xfrm>
            <a:off x="838200" y="811161"/>
            <a:ext cx="3335595" cy="5403371"/>
          </a:xfrm>
        </p:spPr>
        <p:txBody>
          <a:bodyPr>
            <a:normAutofit/>
          </a:bodyPr>
          <a:lstStyle/>
          <a:p>
            <a:r>
              <a:rPr lang="en-IN" b="1" i="0">
                <a:solidFill>
                  <a:srgbClr val="FFFFFF"/>
                </a:solidFill>
                <a:effectLst/>
                <a:latin typeface="72"/>
              </a:rPr>
              <a:t>Integration Content Details</a:t>
            </a:r>
            <a:br>
              <a:rPr lang="en-IN" b="1" i="0">
                <a:solidFill>
                  <a:srgbClr val="FFFFFF"/>
                </a:solidFill>
                <a:effectLst/>
                <a:latin typeface="72"/>
              </a:rPr>
            </a:br>
            <a:br>
              <a:rPr lang="en-IN">
                <a:solidFill>
                  <a:srgbClr val="FFFFFF"/>
                </a:solidFill>
              </a:rPr>
            </a:br>
            <a:endParaRPr lang="en-IN">
              <a:solidFill>
                <a:srgbClr val="FFFFFF"/>
              </a:solidFill>
            </a:endParaRPr>
          </a:p>
        </p:txBody>
      </p:sp>
      <p:graphicFrame>
        <p:nvGraphicFramePr>
          <p:cNvPr id="4" name="Content Placeholder 3">
            <a:extLst>
              <a:ext uri="{FF2B5EF4-FFF2-40B4-BE49-F238E27FC236}">
                <a16:creationId xmlns:a16="http://schemas.microsoft.com/office/drawing/2014/main" id="{2CCFEAB6-F385-40DD-8F99-32FB3A953DF7}"/>
              </a:ext>
            </a:extLst>
          </p:cNvPr>
          <p:cNvGraphicFramePr>
            <a:graphicFrameLocks noGrp="1"/>
          </p:cNvGraphicFramePr>
          <p:nvPr>
            <p:ph idx="1"/>
          </p:nvPr>
        </p:nvGraphicFramePr>
        <p:xfrm>
          <a:off x="5459413" y="1343798"/>
          <a:ext cx="6089651" cy="4170414"/>
        </p:xfrm>
        <a:graphic>
          <a:graphicData uri="http://schemas.openxmlformats.org/drawingml/2006/table">
            <a:tbl>
              <a:tblPr firstRow="1" bandRow="1">
                <a:solidFill>
                  <a:schemeClr val="bg1">
                    <a:lumMod val="95000"/>
                  </a:schemeClr>
                </a:solidFill>
              </a:tblPr>
              <a:tblGrid>
                <a:gridCol w="1907572">
                  <a:extLst>
                    <a:ext uri="{9D8B030D-6E8A-4147-A177-3AD203B41FA5}">
                      <a16:colId xmlns:a16="http://schemas.microsoft.com/office/drawing/2014/main" val="2565961913"/>
                    </a:ext>
                  </a:extLst>
                </a:gridCol>
                <a:gridCol w="4182079">
                  <a:extLst>
                    <a:ext uri="{9D8B030D-6E8A-4147-A177-3AD203B41FA5}">
                      <a16:colId xmlns:a16="http://schemas.microsoft.com/office/drawing/2014/main" val="2918912500"/>
                    </a:ext>
                  </a:extLst>
                </a:gridCol>
              </a:tblGrid>
              <a:tr h="530577">
                <a:tc gridSpan="2">
                  <a:txBody>
                    <a:bodyPr/>
                    <a:lstStyle/>
                    <a:p>
                      <a:r>
                        <a:rPr lang="en-IN" sz="1900" b="1" cap="none" spc="0">
                          <a:solidFill>
                            <a:schemeClr val="tx1"/>
                          </a:solidFill>
                        </a:rPr>
                        <a:t>Integration Content Details</a:t>
                      </a:r>
                    </a:p>
                  </a:txBody>
                  <a:tcPr marL="77917" marR="111311" marT="22263" marB="166965" anchor="b">
                    <a:lnL w="12700" cmpd="sng">
                      <a:noFill/>
                    </a:lnL>
                    <a:lnR w="12700" cmpd="sng">
                      <a:noFill/>
                    </a:lnR>
                    <a:lnT w="9525" cap="flat" cmpd="sng" algn="ctr">
                      <a:noFill/>
                      <a:prstDash val="solid"/>
                    </a:lnT>
                    <a:lnB w="38100" cmpd="sng">
                      <a:noFill/>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3529004053"/>
                  </a:ext>
                </a:extLst>
              </a:tr>
              <a:tr h="456371">
                <a:tc>
                  <a:txBody>
                    <a:bodyPr/>
                    <a:lstStyle/>
                    <a:p>
                      <a:pPr fontAlgn="t"/>
                      <a:r>
                        <a:rPr lang="en-IN" sz="1500" cap="none" spc="0">
                          <a:solidFill>
                            <a:schemeClr val="tx1"/>
                          </a:solidFill>
                          <a:effectLst/>
                        </a:rPr>
                        <a:t>Information</a:t>
                      </a:r>
                    </a:p>
                  </a:txBody>
                  <a:tcPr marL="77917" marR="111311" marT="22263" marB="166965">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Description</a:t>
                      </a:r>
                    </a:p>
                  </a:txBody>
                  <a:tcPr marL="77917" marR="111311" marT="22263" marB="166965">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983996376"/>
                  </a:ext>
                </a:extLst>
              </a:tr>
              <a:tr h="456371">
                <a:tc>
                  <a:txBody>
                    <a:bodyPr/>
                    <a:lstStyle/>
                    <a:p>
                      <a:pPr fontAlgn="t"/>
                      <a:r>
                        <a:rPr lang="en-IN" sz="1500" b="1" cap="none" spc="0">
                          <a:solidFill>
                            <a:schemeClr val="tx1"/>
                          </a:solidFill>
                          <a:effectLst/>
                        </a:rPr>
                        <a:t>Deployed 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Time when the artifact was deployed.</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512185333"/>
                  </a:ext>
                </a:extLst>
              </a:tr>
              <a:tr h="456371">
                <a:tc>
                  <a:txBody>
                    <a:bodyPr/>
                    <a:lstStyle/>
                    <a:p>
                      <a:pPr fontAlgn="t"/>
                      <a:r>
                        <a:rPr lang="en-IN" sz="1500" b="1" cap="none" spc="0">
                          <a:solidFill>
                            <a:schemeClr val="tx1"/>
                          </a:solidFill>
                          <a:effectLst/>
                        </a:rPr>
                        <a:t>Deployed by</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1500" cap="none" spc="0">
                          <a:solidFill>
                            <a:schemeClr val="tx1"/>
                          </a:solidFill>
                          <a:effectLst/>
                        </a:rPr>
                        <a:t>User who deployed the artifact.</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390637380"/>
                  </a:ext>
                </a:extLst>
              </a:tr>
              <a:tr h="678991">
                <a:tc>
                  <a:txBody>
                    <a:bodyPr/>
                    <a:lstStyle/>
                    <a:p>
                      <a:pPr fontAlgn="t"/>
                      <a:r>
                        <a:rPr lang="en-IN" sz="1500" b="1" cap="none" spc="0">
                          <a:solidFill>
                            <a:schemeClr val="tx1"/>
                          </a:solidFill>
                          <a:effectLst/>
                        </a:rPr>
                        <a:t>Version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Version of the artifact, for example, the integration flow version.</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531534"/>
                  </a:ext>
                </a:extLst>
              </a:tr>
              <a:tr h="456371">
                <a:tc>
                  <a:txBody>
                    <a:bodyPr/>
                    <a:lstStyle/>
                    <a:p>
                      <a:pPr fontAlgn="t"/>
                      <a:r>
                        <a:rPr lang="en-IN" sz="1500" b="1" cap="none" spc="0">
                          <a:solidFill>
                            <a:schemeClr val="tx1"/>
                          </a:solidFill>
                          <a:effectLst/>
                        </a:rPr>
                        <a:t>ID</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Artifact ID</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5928631"/>
                  </a:ext>
                </a:extLst>
              </a:tr>
              <a:tr h="678991">
                <a:tc>
                  <a:txBody>
                    <a:bodyPr/>
                    <a:lstStyle/>
                    <a:p>
                      <a:pPr fontAlgn="t"/>
                      <a:r>
                        <a:rPr lang="en-IN" sz="1500" b="1" cap="none" spc="0">
                          <a:solidFill>
                            <a:schemeClr val="tx1"/>
                          </a:solidFill>
                          <a:effectLst/>
                        </a:rPr>
                        <a:t>Package</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Name of the package the artifact was deployed from.</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64931939"/>
                  </a:ext>
                </a:extLst>
              </a:tr>
              <a:tr h="456371">
                <a:tc>
                  <a:txBody>
                    <a:bodyPr/>
                    <a:lstStyle/>
                    <a:p>
                      <a:pPr fontAlgn="t"/>
                      <a:r>
                        <a:rPr lang="en-IN" sz="1500" b="1" cap="none" spc="0">
                          <a:solidFill>
                            <a:schemeClr val="tx1"/>
                          </a:solidFill>
                          <a:effectLst/>
                        </a:rPr>
                        <a:t>Mode</a:t>
                      </a:r>
                      <a:r>
                        <a:rPr lang="en-IN" sz="1500" cap="none" spc="0">
                          <a:solidFill>
                            <a:schemeClr val="tx1"/>
                          </a:solidFill>
                          <a:effectLst/>
                        </a:rPr>
                        <a:t>(if applicable)</a:t>
                      </a:r>
                    </a:p>
                  </a:txBody>
                  <a:tcPr marL="77917" marR="111311" marT="22263" marB="166965">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1500" cap="none" spc="0">
                          <a:solidFill>
                            <a:schemeClr val="tx1"/>
                          </a:solidFill>
                          <a:effectLst/>
                        </a:rPr>
                        <a:t>Indicates whether it is configure-only content.</a:t>
                      </a:r>
                    </a:p>
                  </a:txBody>
                  <a:tcPr marL="77917" marR="111311" marT="22263" marB="16696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9324277"/>
                  </a:ext>
                </a:extLst>
              </a:tr>
            </a:tbl>
          </a:graphicData>
        </a:graphic>
      </p:graphicFrame>
      <p:sp>
        <p:nvSpPr>
          <p:cNvPr id="5" name="Rectangle 1">
            <a:extLst>
              <a:ext uri="{FF2B5EF4-FFF2-40B4-BE49-F238E27FC236}">
                <a16:creationId xmlns:a16="http://schemas.microsoft.com/office/drawing/2014/main" id="{B9F5F6C0-B88D-474F-BF96-BDA33BC6BD76}"/>
              </a:ext>
            </a:extLst>
          </p:cNvPr>
          <p:cNvSpPr>
            <a:spLocks noChangeArrowheads="1"/>
          </p:cNvSpPr>
          <p:nvPr/>
        </p:nvSpPr>
        <p:spPr bwMode="auto">
          <a:xfrm>
            <a:off x="0" y="-1123641"/>
            <a:ext cx="7436075" cy="224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spcAft>
                <a:spcPts val="600"/>
              </a:spcAft>
            </a:pPr>
            <a:r>
              <a:rPr lang="en-US" altLang="en-US" sz="1200">
                <a:solidFill>
                  <a:srgbClr val="333333"/>
                </a:solidFill>
                <a:latin typeface="72"/>
              </a:rPr>
              <a:t>The header area provides the following information about the selected artifact:</a:t>
            </a:r>
          </a:p>
          <a:p>
            <a:pPr defTabSz="914377">
              <a:spcAft>
                <a:spcPts val="600"/>
              </a:spcAft>
            </a:pPr>
            <a:r>
              <a:rPr lang="en-US" altLang="en-US" sz="1200">
                <a:solidFill>
                  <a:srgbClr val="333333"/>
                </a:solidFill>
                <a:latin typeface="72"/>
              </a:rPr>
              <a:t>The header area also provides certain functions (the available functions depend on the type of the selected artifact):</a:t>
            </a:r>
            <a:endParaRPr lang="en-US" altLang="en-US" sz="800">
              <a:solidFill>
                <a:prstClr val="black"/>
              </a:solidFill>
            </a:endParaRPr>
          </a:p>
          <a:p>
            <a:pPr defTabSz="914377">
              <a:spcAft>
                <a:spcPts val="600"/>
              </a:spcAft>
              <a:buFontTx/>
              <a:buChar char="•"/>
            </a:pPr>
            <a:r>
              <a:rPr lang="en-US" altLang="en-US" sz="1200" b="1">
                <a:solidFill>
                  <a:srgbClr val="333333"/>
                </a:solidFill>
                <a:latin typeface="72"/>
              </a:rPr>
              <a:t>Restart</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restart an artifact (for example, an integration flow that has been stopped on the node).</a:t>
            </a:r>
          </a:p>
          <a:p>
            <a:pPr defTabSz="914377">
              <a:spcAft>
                <a:spcPts val="600"/>
              </a:spcAft>
              <a:buFontTx/>
              <a:buChar char="•"/>
            </a:pPr>
            <a:r>
              <a:rPr lang="en-US" altLang="en-US" sz="1200" b="1">
                <a:solidFill>
                  <a:srgbClr val="333333"/>
                </a:solidFill>
                <a:latin typeface="72"/>
              </a:rPr>
              <a:t>Undeploy</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undeploy an active integration flow.</a:t>
            </a:r>
          </a:p>
          <a:p>
            <a:pPr defTabSz="914377">
              <a:spcAft>
                <a:spcPts val="600"/>
              </a:spcAft>
            </a:pPr>
            <a:endParaRPr lang="en-US" altLang="en-US">
              <a:solidFill>
                <a:prstClr val="black"/>
              </a:solidFill>
            </a:endParaRPr>
          </a:p>
        </p:txBody>
      </p:sp>
    </p:spTree>
    <p:extLst>
      <p:ext uri="{BB962C8B-B14F-4D97-AF65-F5344CB8AC3E}">
        <p14:creationId xmlns:p14="http://schemas.microsoft.com/office/powerpoint/2010/main" val="1533111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D197-1A54-49CC-8480-65D79CE50109}"/>
              </a:ext>
            </a:extLst>
          </p:cNvPr>
          <p:cNvSpPr>
            <a:spLocks noGrp="1"/>
          </p:cNvSpPr>
          <p:nvPr>
            <p:ph type="title"/>
          </p:nvPr>
        </p:nvSpPr>
        <p:spPr>
          <a:xfrm>
            <a:off x="838200" y="143745"/>
            <a:ext cx="10515600" cy="1325563"/>
          </a:xfrm>
        </p:spPr>
        <p:txBody>
          <a:bodyPr/>
          <a:lstStyle/>
          <a:p>
            <a:endParaRPr lang="en-IN"/>
          </a:p>
        </p:txBody>
      </p:sp>
      <p:sp>
        <p:nvSpPr>
          <p:cNvPr id="3" name="Content Placeholder 2">
            <a:extLst>
              <a:ext uri="{FF2B5EF4-FFF2-40B4-BE49-F238E27FC236}">
                <a16:creationId xmlns:a16="http://schemas.microsoft.com/office/drawing/2014/main" id="{7A6EB980-B131-4A47-955C-8F41603D73A1}"/>
              </a:ext>
            </a:extLst>
          </p:cNvPr>
          <p:cNvSpPr>
            <a:spLocks noGrp="1"/>
          </p:cNvSpPr>
          <p:nvPr>
            <p:ph idx="1"/>
          </p:nvPr>
        </p:nvSpPr>
        <p:spPr>
          <a:xfrm>
            <a:off x="375386" y="1337913"/>
            <a:ext cx="10978415" cy="4839051"/>
          </a:xfrm>
        </p:spPr>
        <p:txBody>
          <a:bodyPr>
            <a:normAutofit fontScale="92500" lnSpcReduction="20000"/>
          </a:bodyPr>
          <a:lstStyle/>
          <a:p>
            <a:pPr algn="l"/>
            <a:r>
              <a:rPr lang="en-US" b="0" i="0" dirty="0">
                <a:solidFill>
                  <a:srgbClr val="333333"/>
                </a:solidFill>
                <a:effectLst/>
                <a:latin typeface="72"/>
              </a:rPr>
              <a:t>The header area also provides certain functions (the available functions depend on the type of the selected artifact):</a:t>
            </a:r>
          </a:p>
          <a:p>
            <a:pPr marL="0" indent="0">
              <a:buNone/>
            </a:pPr>
            <a:r>
              <a:rPr lang="en-US" b="1" i="0" dirty="0">
                <a:solidFill>
                  <a:srgbClr val="333333"/>
                </a:solidFill>
                <a:effectLst/>
                <a:latin typeface="72"/>
              </a:rPr>
              <a:t>Restart</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restart an artifact (for example, an integration flow that has been stopped on the node).</a:t>
            </a:r>
          </a:p>
          <a:p>
            <a:pPr marL="0" indent="0">
              <a:buNone/>
            </a:pPr>
            <a:r>
              <a:rPr lang="en-US" b="1" i="0" dirty="0" err="1">
                <a:solidFill>
                  <a:srgbClr val="333333"/>
                </a:solidFill>
                <a:effectLst/>
                <a:latin typeface="72"/>
              </a:rPr>
              <a:t>Undeploy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a:t>
            </a:r>
            <a:r>
              <a:rPr lang="en-US" b="0" i="0" dirty="0" err="1">
                <a:solidFill>
                  <a:srgbClr val="333333"/>
                </a:solidFill>
                <a:effectLst/>
                <a:latin typeface="72"/>
              </a:rPr>
              <a:t>undeploy</a:t>
            </a:r>
            <a:r>
              <a:rPr lang="en-US" b="0" i="0" dirty="0">
                <a:solidFill>
                  <a:srgbClr val="333333"/>
                </a:solidFill>
                <a:effectLst/>
                <a:latin typeface="72"/>
              </a:rPr>
              <a:t> an active integration flow.</a:t>
            </a:r>
          </a:p>
          <a:p>
            <a:pPr marL="0" indent="0">
              <a:buNone/>
            </a:pPr>
            <a:r>
              <a:rPr lang="en-US" b="1" i="0" dirty="0">
                <a:solidFill>
                  <a:srgbClr val="333333"/>
                </a:solidFill>
                <a:effectLst/>
                <a:latin typeface="72"/>
              </a:rPr>
              <a:t>Download</a:t>
            </a:r>
            <a:endParaRPr lang="en-US" b="0" i="0" dirty="0">
              <a:solidFill>
                <a:srgbClr val="333333"/>
              </a:solidFill>
              <a:effectLst/>
              <a:latin typeface="72"/>
            </a:endParaRPr>
          </a:p>
          <a:p>
            <a:pPr algn="l"/>
            <a:r>
              <a:rPr lang="en-US" b="0" i="0" dirty="0">
                <a:solidFill>
                  <a:srgbClr val="333333"/>
                </a:solidFill>
                <a:effectLst/>
                <a:latin typeface="72"/>
              </a:rPr>
              <a:t>Allows you to download the artifact to your computer.</a:t>
            </a:r>
          </a:p>
          <a:p>
            <a:pPr marL="0" indent="0">
              <a:buNone/>
            </a:pPr>
            <a:r>
              <a:rPr lang="en-US" b="0" i="0" dirty="0">
                <a:solidFill>
                  <a:srgbClr val="333333"/>
                </a:solidFill>
                <a:effectLst/>
                <a:latin typeface="72"/>
              </a:rPr>
              <a:t>Endpoints</a:t>
            </a:r>
          </a:p>
          <a:p>
            <a:pPr algn="l"/>
            <a:r>
              <a:rPr lang="en-US" b="0" i="0" dirty="0">
                <a:solidFill>
                  <a:srgbClr val="333333"/>
                </a:solidFill>
                <a:effectLst/>
                <a:latin typeface="72"/>
              </a:rPr>
              <a:t>Shows the URLs of the services exposed by the artifact for a sending application. You can copy the URL by choosing the Copy button </a:t>
            </a:r>
          </a:p>
          <a:p>
            <a:endParaRPr lang="en-IN" dirty="0"/>
          </a:p>
        </p:txBody>
      </p:sp>
    </p:spTree>
    <p:extLst>
      <p:ext uri="{BB962C8B-B14F-4D97-AF65-F5344CB8AC3E}">
        <p14:creationId xmlns:p14="http://schemas.microsoft.com/office/powerpoint/2010/main" val="1650363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3DB-92FD-406D-8BBB-61F18D63B3BE}"/>
              </a:ext>
            </a:extLst>
          </p:cNvPr>
          <p:cNvSpPr>
            <a:spLocks noGrp="1"/>
          </p:cNvSpPr>
          <p:nvPr>
            <p:ph type="title"/>
          </p:nvPr>
        </p:nvSpPr>
        <p:spPr/>
        <p:txBody>
          <a:bodyPr/>
          <a:lstStyle/>
          <a:p>
            <a:r>
              <a:rPr lang="en-IN" dirty="0"/>
              <a:t>Manage Integration Content </a:t>
            </a:r>
          </a:p>
        </p:txBody>
      </p:sp>
      <p:sp>
        <p:nvSpPr>
          <p:cNvPr id="3" name="Content Placeholder 2">
            <a:extLst>
              <a:ext uri="{FF2B5EF4-FFF2-40B4-BE49-F238E27FC236}">
                <a16:creationId xmlns:a16="http://schemas.microsoft.com/office/drawing/2014/main" id="{C9E75C55-C031-4F8D-8FD0-3B4699E5CFFF}"/>
              </a:ext>
            </a:extLst>
          </p:cNvPr>
          <p:cNvSpPr>
            <a:spLocks noGrp="1"/>
          </p:cNvSpPr>
          <p:nvPr>
            <p:ph idx="1"/>
          </p:nvPr>
        </p:nvSpPr>
        <p:spPr/>
        <p:txBody>
          <a:bodyPr/>
          <a:lstStyle/>
          <a:p>
            <a:pPr marL="0" indent="0" eaLnBrk="0" fontAlgn="base" hangingPunct="0">
              <a:lnSpc>
                <a:spcPct val="100000"/>
              </a:lnSpc>
              <a:spcBef>
                <a:spcPct val="0"/>
              </a:spcBef>
              <a:spcAft>
                <a:spcPct val="0"/>
              </a:spcAft>
              <a:buNone/>
            </a:pPr>
            <a:r>
              <a:rPr lang="en-US" altLang="en-US" b="1" dirty="0">
                <a:solidFill>
                  <a:srgbClr val="333333"/>
                </a:solidFill>
                <a:latin typeface="72"/>
              </a:rPr>
              <a:t>Artifact Details</a:t>
            </a:r>
            <a:endParaRPr lang="en-US" altLang="en-US" sz="1400" dirty="0"/>
          </a:p>
          <a:p>
            <a:pPr marL="0" indent="0" eaLnBrk="0" fontAlgn="base" hangingPunct="0">
              <a:lnSpc>
                <a:spcPct val="100000"/>
              </a:lnSpc>
              <a:spcBef>
                <a:spcPct val="0"/>
              </a:spcBef>
              <a:spcAft>
                <a:spcPct val="0"/>
              </a:spcAft>
              <a:buNone/>
            </a:pPr>
            <a:r>
              <a:rPr lang="en-US" altLang="en-US" dirty="0">
                <a:solidFill>
                  <a:srgbClr val="333333"/>
                </a:solidFill>
                <a:latin typeface="72"/>
              </a:rPr>
              <a:t>The type of the selected artifact determines which kind of information is displayed.</a:t>
            </a:r>
            <a:endParaRPr lang="en-US" altLang="en-US" sz="1400" dirty="0"/>
          </a:p>
          <a:p>
            <a:pPr marL="0" indent="0" eaLnBrk="0" fontAlgn="base" hangingPunct="0">
              <a:lnSpc>
                <a:spcPct val="100000"/>
              </a:lnSpc>
              <a:spcBef>
                <a:spcPct val="0"/>
              </a:spcBef>
              <a:spcAft>
                <a:spcPct val="0"/>
              </a:spcAft>
              <a:buNone/>
            </a:pPr>
            <a:endParaRPr lang="en-US" altLang="en-US" sz="4000" dirty="0">
              <a:latin typeface="Arial" panose="020B0604020202020204" pitchFamily="34" charset="0"/>
            </a:endParaRPr>
          </a:p>
          <a:p>
            <a:endParaRPr lang="en-IN" dirty="0"/>
          </a:p>
        </p:txBody>
      </p:sp>
    </p:spTree>
    <p:extLst>
      <p:ext uri="{BB962C8B-B14F-4D97-AF65-F5344CB8AC3E}">
        <p14:creationId xmlns:p14="http://schemas.microsoft.com/office/powerpoint/2010/main" val="22115314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6-BFD4-4EE0-9333-F77FA7B084D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1586717-608E-4628-B82C-E3A095C136A1}"/>
              </a:ext>
            </a:extLst>
          </p:cNvPr>
          <p:cNvGraphicFramePr>
            <a:graphicFrameLocks noGrp="1"/>
          </p:cNvGraphicFramePr>
          <p:nvPr>
            <p:ph idx="1"/>
          </p:nvPr>
        </p:nvGraphicFramePr>
        <p:xfrm>
          <a:off x="1994329" y="1825624"/>
          <a:ext cx="8025570" cy="4599540"/>
        </p:xfrm>
        <a:graphic>
          <a:graphicData uri="http://schemas.openxmlformats.org/drawingml/2006/table">
            <a:tbl>
              <a:tblPr/>
              <a:tblGrid>
                <a:gridCol w="4012785">
                  <a:extLst>
                    <a:ext uri="{9D8B030D-6E8A-4147-A177-3AD203B41FA5}">
                      <a16:colId xmlns:a16="http://schemas.microsoft.com/office/drawing/2014/main" val="3472340434"/>
                    </a:ext>
                  </a:extLst>
                </a:gridCol>
                <a:gridCol w="4012785">
                  <a:extLst>
                    <a:ext uri="{9D8B030D-6E8A-4147-A177-3AD203B41FA5}">
                      <a16:colId xmlns:a16="http://schemas.microsoft.com/office/drawing/2014/main" val="1816981588"/>
                    </a:ext>
                  </a:extLst>
                </a:gridCol>
              </a:tblGrid>
              <a:tr h="294853">
                <a:tc gridSpan="2">
                  <a:txBody>
                    <a:bodyPr/>
                    <a:lstStyle/>
                    <a:p>
                      <a:r>
                        <a:rPr lang="en-IN" sz="1500" dirty="0"/>
                        <a:t>Artifact Details</a:t>
                      </a:r>
                    </a:p>
                  </a:txBody>
                  <a:tcPr marL="71333" marR="71333" marT="35667" marB="35667" anchor="ctr"/>
                </a:tc>
                <a:tc hMerge="1">
                  <a:txBody>
                    <a:bodyPr/>
                    <a:lstStyle/>
                    <a:p>
                      <a:endParaRPr lang="en-IN"/>
                    </a:p>
                  </a:txBody>
                  <a:tcPr/>
                </a:tc>
                <a:extLst>
                  <a:ext uri="{0D108BD9-81ED-4DB2-BD59-A6C34878D82A}">
                    <a16:rowId xmlns:a16="http://schemas.microsoft.com/office/drawing/2014/main" val="3664689788"/>
                  </a:ext>
                </a:extLst>
              </a:tr>
              <a:tr h="294853">
                <a:tc>
                  <a:txBody>
                    <a:bodyPr/>
                    <a:lstStyle/>
                    <a:p>
                      <a:pPr fontAlgn="t"/>
                      <a:r>
                        <a:rPr lang="en-IN" sz="1500">
                          <a:effectLst/>
                        </a:rPr>
                        <a:t>Artifact Type</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500">
                          <a:effectLst/>
                        </a:rPr>
                        <a:t>You can: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371907"/>
                  </a:ext>
                </a:extLst>
              </a:tr>
              <a:tr h="741893">
                <a:tc>
                  <a:txBody>
                    <a:bodyPr/>
                    <a:lstStyle/>
                    <a:p>
                      <a:pPr fontAlgn="t"/>
                      <a:r>
                        <a:rPr lang="en-IN" sz="1500">
                          <a:effectLst/>
                        </a:rPr>
                        <a:t>Integration flows</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5465281"/>
                  </a:ext>
                </a:extLst>
              </a:tr>
              <a:tr h="294853">
                <a:tc>
                  <a:txBody>
                    <a:bodyPr/>
                    <a:lstStyle/>
                    <a:p>
                      <a:pPr fontAlgn="t"/>
                      <a:r>
                        <a:rPr lang="en-IN" sz="1500">
                          <a:effectLst/>
                        </a:rPr>
                        <a:t>Value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6942712"/>
                  </a:ext>
                </a:extLst>
              </a:tr>
              <a:tr h="741893">
                <a:tc>
                  <a:txBody>
                    <a:bodyPr/>
                    <a:lstStyle/>
                    <a:p>
                      <a:pPr fontAlgn="t"/>
                      <a:r>
                        <a:rPr lang="en-IN" sz="1500" dirty="0">
                          <a:effectLst/>
                        </a:rPr>
                        <a:t>SOAP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910212"/>
                  </a:ext>
                </a:extLst>
              </a:tr>
              <a:tr h="741893">
                <a:tc>
                  <a:txBody>
                    <a:bodyPr/>
                    <a:lstStyle/>
                    <a:p>
                      <a:pPr fontAlgn="t"/>
                      <a:r>
                        <a:rPr lang="en-IN" sz="1500">
                          <a:effectLst/>
                        </a:rPr>
                        <a:t>REST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79908560"/>
                  </a:ext>
                </a:extLst>
              </a:tr>
              <a:tr h="518373">
                <a:tc>
                  <a:txBody>
                    <a:bodyPr/>
                    <a:lstStyle/>
                    <a:p>
                      <a:pPr fontAlgn="t"/>
                      <a:r>
                        <a:rPr lang="en-IN" sz="1500">
                          <a:effectLst/>
                        </a:rPr>
                        <a:t>OData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6656673"/>
                  </a:ext>
                </a:extLst>
              </a:tr>
              <a:tr h="294853">
                <a:tc>
                  <a:txBody>
                    <a:bodyPr/>
                    <a:lstStyle/>
                    <a:p>
                      <a:pPr fontAlgn="t"/>
                      <a:r>
                        <a:rPr lang="en-IN" sz="1500">
                          <a:effectLst/>
                        </a:rPr>
                        <a:t>Integration Adapter</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access the </a:t>
                      </a:r>
                      <a:r>
                        <a:rPr lang="en-IN" sz="1500" b="1">
                          <a:effectLst/>
                        </a:rPr>
                        <a:t>Vendor</a:t>
                      </a:r>
                      <a:endParaRPr lang="en-IN"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4594160"/>
                  </a:ext>
                </a:extLst>
              </a:tr>
              <a:tr h="294853">
                <a:tc>
                  <a:txBody>
                    <a:bodyPr/>
                    <a:lstStyle/>
                    <a:p>
                      <a:pPr fontAlgn="t"/>
                      <a:r>
                        <a:rPr lang="en-IN" sz="1500">
                          <a:effectLst/>
                        </a:rPr>
                        <a:t>Script Collection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3058534"/>
                  </a:ext>
                </a:extLst>
              </a:tr>
              <a:tr h="294853">
                <a:tc>
                  <a:txBody>
                    <a:bodyPr/>
                    <a:lstStyle/>
                    <a:p>
                      <a:pPr fontAlgn="t"/>
                      <a:r>
                        <a:rPr lang="en-IN" sz="1500">
                          <a:effectLst/>
                        </a:rPr>
                        <a:t>Message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dirty="0">
                          <a:effectLst/>
                        </a:rPr>
                        <a:t>View deployed </a:t>
                      </a:r>
                      <a:r>
                        <a:rPr lang="en-US" sz="1500" b="1" dirty="0" err="1">
                          <a:effectLst/>
                        </a:rPr>
                        <a:t>artifactNavigate</a:t>
                      </a:r>
                      <a:r>
                        <a:rPr lang="en-US" sz="1500" b="1" dirty="0">
                          <a:effectLst/>
                        </a:rPr>
                        <a:t> to Artifact Editor</a:t>
                      </a:r>
                      <a:endParaRPr lang="en-US" sz="1500" dirty="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438421"/>
                  </a:ext>
                </a:extLst>
              </a:tr>
            </a:tbl>
          </a:graphicData>
        </a:graphic>
      </p:graphicFrame>
    </p:spTree>
    <p:extLst>
      <p:ext uri="{BB962C8B-B14F-4D97-AF65-F5344CB8AC3E}">
        <p14:creationId xmlns:p14="http://schemas.microsoft.com/office/powerpoint/2010/main" val="47619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B46AE-97FA-4BC3-8606-8731356A99DF}"/>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F06968-F3C0-490B-8BE3-86470EFD4CAD}"/>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Subscription-based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subscribes only to the services that you plan to use. You can then use these services at a fixed cost, irrespective of consumption.</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23893831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698-FF3E-4C10-ABC0-582E851C7E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B5027A-92EB-467F-AD7A-0C9AF0EB0CE7}"/>
              </a:ext>
            </a:extLst>
          </p:cNvPr>
          <p:cNvSpPr>
            <a:spLocks noGrp="1"/>
          </p:cNvSpPr>
          <p:nvPr>
            <p:ph idx="1"/>
          </p:nvPr>
        </p:nvSpPr>
        <p:spPr/>
        <p:txBody>
          <a:bodyPr/>
          <a:lstStyle/>
          <a:p>
            <a:pPr algn="l"/>
            <a:r>
              <a:rPr lang="en-IN" b="0" i="0" dirty="0">
                <a:solidFill>
                  <a:srgbClr val="333333"/>
                </a:solidFill>
                <a:effectLst/>
                <a:latin typeface="72"/>
              </a:rPr>
              <a:t>Runtime Status</a:t>
            </a:r>
          </a:p>
          <a:p>
            <a:r>
              <a:rPr lang="en-US" b="0" i="0" dirty="0">
                <a:solidFill>
                  <a:srgbClr val="333333"/>
                </a:solidFill>
                <a:effectLst/>
                <a:latin typeface="72"/>
              </a:rPr>
              <a:t> Indicates if a deployed artifact is ready to operate.</a:t>
            </a:r>
          </a:p>
          <a:p>
            <a:pPr algn="l"/>
            <a:r>
              <a:rPr lang="en-US" b="0" i="0" dirty="0">
                <a:solidFill>
                  <a:srgbClr val="333333"/>
                </a:solidFill>
                <a:effectLst/>
                <a:latin typeface="72"/>
              </a:rPr>
              <a:t>The following status values are possible.</a:t>
            </a:r>
          </a:p>
          <a:p>
            <a:endParaRPr lang="en-IN" dirty="0"/>
          </a:p>
        </p:txBody>
      </p:sp>
    </p:spTree>
    <p:extLst>
      <p:ext uri="{BB962C8B-B14F-4D97-AF65-F5344CB8AC3E}">
        <p14:creationId xmlns:p14="http://schemas.microsoft.com/office/powerpoint/2010/main" val="1798371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C2B05B4-FCC7-4690-9F55-9489EC9689BB}"/>
              </a:ext>
            </a:extLst>
          </p:cNvPr>
          <p:cNvGraphicFramePr>
            <a:graphicFrameLocks noGrp="1"/>
          </p:cNvGraphicFramePr>
          <p:nvPr>
            <p:ph idx="1"/>
          </p:nvPr>
        </p:nvGraphicFramePr>
        <p:xfrm>
          <a:off x="1497024" y="1286935"/>
          <a:ext cx="9197958" cy="4105956"/>
        </p:xfrm>
        <a:graphic>
          <a:graphicData uri="http://schemas.openxmlformats.org/drawingml/2006/table">
            <a:tbl>
              <a:tblPr/>
              <a:tblGrid>
                <a:gridCol w="2922287">
                  <a:extLst>
                    <a:ext uri="{9D8B030D-6E8A-4147-A177-3AD203B41FA5}">
                      <a16:colId xmlns:a16="http://schemas.microsoft.com/office/drawing/2014/main" val="3596694631"/>
                    </a:ext>
                  </a:extLst>
                </a:gridCol>
                <a:gridCol w="6275671">
                  <a:extLst>
                    <a:ext uri="{9D8B030D-6E8A-4147-A177-3AD203B41FA5}">
                      <a16:colId xmlns:a16="http://schemas.microsoft.com/office/drawing/2014/main" val="1054072849"/>
                    </a:ext>
                  </a:extLst>
                </a:gridCol>
              </a:tblGrid>
              <a:tr h="338319">
                <a:tc gridSpan="2">
                  <a:txBody>
                    <a:bodyPr/>
                    <a:lstStyle/>
                    <a:p>
                      <a:pPr algn="l" fontAlgn="ctr">
                        <a:spcBef>
                          <a:spcPts val="0"/>
                        </a:spcBef>
                        <a:spcAft>
                          <a:spcPts val="0"/>
                        </a:spcAft>
                      </a:pPr>
                      <a:r>
                        <a:rPr lang="en-IN" sz="1500" b="0" i="0" u="none" strike="noStrike">
                          <a:effectLst/>
                          <a:latin typeface="Arial" panose="020B0604020202020204" pitchFamily="34" charset="0"/>
                        </a:rPr>
                        <a:t>Statuses</a:t>
                      </a:r>
                    </a:p>
                  </a:txBody>
                  <a:tcPr marL="76891" marR="76891" marT="38445" marB="38445">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1346677800"/>
                  </a:ext>
                </a:extLst>
              </a:tr>
              <a:tr h="338319">
                <a:tc>
                  <a:txBody>
                    <a:bodyPr/>
                    <a:lstStyle/>
                    <a:p>
                      <a:pPr algn="l" fontAlgn="t">
                        <a:spcBef>
                          <a:spcPts val="0"/>
                        </a:spcBef>
                        <a:spcAft>
                          <a:spcPts val="0"/>
                        </a:spcAft>
                      </a:pPr>
                      <a:r>
                        <a:rPr lang="en-IN" sz="1500" b="0" i="0" u="none" strike="noStrike">
                          <a:effectLst/>
                          <a:latin typeface="Arial" panose="020B0604020202020204" pitchFamily="34" charset="0"/>
                        </a:rPr>
                        <a:t>Status</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a:noFill/>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500" b="0" i="0" u="none" strike="noStrike">
                          <a:effectLst/>
                          <a:latin typeface="Arial" panose="020B0604020202020204" pitchFamily="34" charset="0"/>
                        </a:rPr>
                        <a:t>Description</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75346627"/>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Started</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ready to be used.</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96569243"/>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Error</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requires attention by the user (administrator).</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42703869"/>
                  </a:ext>
                </a:extLst>
              </a:tr>
              <a:tr h="799661">
                <a:tc>
                  <a:txBody>
                    <a:bodyPr/>
                    <a:lstStyle/>
                    <a:p>
                      <a:pPr algn="l" fontAlgn="t">
                        <a:spcBef>
                          <a:spcPts val="0"/>
                        </a:spcBef>
                        <a:spcAft>
                          <a:spcPts val="0"/>
                        </a:spcAft>
                      </a:pPr>
                      <a:r>
                        <a:rPr lang="en-IN" sz="1500" b="1" i="0" u="none" strike="noStrike">
                          <a:effectLst/>
                          <a:latin typeface="Arial" panose="020B0604020202020204" pitchFamily="34" charset="0"/>
                        </a:rPr>
                        <a:t>Starting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deployed on the worker node(s) and, if deployed, is being started.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6885108"/>
                  </a:ext>
                </a:extLst>
              </a:tr>
              <a:tr h="1491675">
                <a:tc>
                  <a:txBody>
                    <a:bodyPr/>
                    <a:lstStyle/>
                    <a:p>
                      <a:pPr algn="l" fontAlgn="t">
                        <a:spcBef>
                          <a:spcPts val="0"/>
                        </a:spcBef>
                        <a:spcAft>
                          <a:spcPts val="0"/>
                        </a:spcAft>
                      </a:pPr>
                      <a:r>
                        <a:rPr lang="en-IN" sz="1500" b="1" i="0" u="none" strike="noStrike">
                          <a:effectLst/>
                          <a:latin typeface="Arial" panose="020B0604020202020204" pitchFamily="34" charset="0"/>
                        </a:rPr>
                        <a:t>Stopping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stopped on the worker node(s) and, if stopped, is being undeployed.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p>
                      <a:pPr algn="l" fontAlgn="t">
                        <a:spcBef>
                          <a:spcPts val="0"/>
                        </a:spcBef>
                        <a:spcAft>
                          <a:spcPts val="0"/>
                        </a:spcAft>
                      </a:pPr>
                      <a:r>
                        <a:rPr lang="en-US" sz="1500" b="0" i="0" u="none" strike="noStrike">
                          <a:effectLst/>
                          <a:latin typeface="Arial" panose="020B0604020202020204" pitchFamily="34" charset="0"/>
                        </a:rPr>
                        <a:t>During the process of undeployment, the artifact has status </a:t>
                      </a:r>
                      <a:r>
                        <a:rPr lang="en-US" sz="1500" b="1" i="0" u="none" strike="noStrike">
                          <a:effectLst/>
                          <a:latin typeface="Arial" panose="020B0604020202020204" pitchFamily="34" charset="0"/>
                        </a:rPr>
                        <a:t>Stopping</a:t>
                      </a:r>
                      <a:r>
                        <a:rPr lang="en-US" sz="1500" b="0" i="0" u="none" strike="noStrike">
                          <a:effectLst/>
                          <a:latin typeface="Arial" panose="020B0604020202020204" pitchFamily="34" charset="0"/>
                        </a:rPr>
                        <a:t>. An artifact with this status cannot be restarted, undeployed or downloaded.</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99846309"/>
                  </a:ext>
                </a:extLst>
              </a:tr>
            </a:tbl>
          </a:graphicData>
        </a:graphic>
      </p:graphicFrame>
    </p:spTree>
    <p:extLst>
      <p:ext uri="{BB962C8B-B14F-4D97-AF65-F5344CB8AC3E}">
        <p14:creationId xmlns:p14="http://schemas.microsoft.com/office/powerpoint/2010/main" val="1234968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D22-835E-47FB-98DB-B5B42ED161F0}"/>
              </a:ext>
            </a:extLst>
          </p:cNvPr>
          <p:cNvSpPr>
            <a:spLocks noGrp="1"/>
          </p:cNvSpPr>
          <p:nvPr>
            <p:ph type="title"/>
          </p:nvPr>
        </p:nvSpPr>
        <p:spPr/>
        <p:txBody>
          <a:bodyPr>
            <a:normAutofit fontScale="90000"/>
          </a:bodyPr>
          <a:lstStyle/>
          <a:p>
            <a:r>
              <a:rPr lang="en-IN" b="0" i="0" dirty="0">
                <a:solidFill>
                  <a:srgbClr val="333333"/>
                </a:solidFill>
                <a:effectLst/>
                <a:latin typeface="72"/>
              </a:rPr>
              <a:t>Managing Security</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DBE7492F-FBCE-4F9D-B8F3-61547F28F26B}"/>
              </a:ext>
            </a:extLst>
          </p:cNvPr>
          <p:cNvSpPr>
            <a:spLocks noGrp="1"/>
          </p:cNvSpPr>
          <p:nvPr>
            <p:ph idx="1"/>
          </p:nvPr>
        </p:nvSpPr>
        <p:spPr/>
        <p:txBody>
          <a:bodyPr/>
          <a:lstStyle/>
          <a:p>
            <a:r>
              <a:rPr lang="en-US" b="0" i="0" dirty="0">
                <a:solidFill>
                  <a:srgbClr val="333333"/>
                </a:solidFill>
                <a:effectLst/>
                <a:latin typeface="72"/>
              </a:rPr>
              <a:t>The Manage Security section allows you to manage various kinds of security material (for example, user credentials, keystore entries), and to perform outbound connectivity tests.</a:t>
            </a:r>
            <a:endParaRPr lang="en-IN" dirty="0"/>
          </a:p>
        </p:txBody>
      </p:sp>
    </p:spTree>
    <p:extLst>
      <p:ext uri="{BB962C8B-B14F-4D97-AF65-F5344CB8AC3E}">
        <p14:creationId xmlns:p14="http://schemas.microsoft.com/office/powerpoint/2010/main" val="2565475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09C4-6D5B-4D83-A121-CBF6215BB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27105F-A4EA-425E-B02C-3E11DEFF73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3571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5D17-7DC7-47AE-887E-0720BCB119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CF805C-5764-4AFB-B958-34C71686E8CA}"/>
              </a:ext>
            </a:extLst>
          </p:cNvPr>
          <p:cNvSpPr>
            <a:spLocks noGrp="1"/>
          </p:cNvSpPr>
          <p:nvPr>
            <p:ph idx="1"/>
          </p:nvPr>
        </p:nvSpPr>
        <p:spPr/>
        <p:txBody>
          <a:bodyPr/>
          <a:lstStyle/>
          <a:p>
            <a:pPr marL="0" indent="0">
              <a:buNone/>
            </a:pPr>
            <a:r>
              <a:rPr lang="en-IN" b="0" i="0" dirty="0">
                <a:solidFill>
                  <a:srgbClr val="333333"/>
                </a:solidFill>
                <a:effectLst/>
                <a:latin typeface="72"/>
              </a:rPr>
              <a:t>Managing Security Material</a:t>
            </a:r>
          </a:p>
          <a:p>
            <a:pPr algn="l"/>
            <a:r>
              <a:rPr lang="en-US" b="0" i="0" dirty="0">
                <a:solidFill>
                  <a:srgbClr val="333333"/>
                </a:solidFill>
                <a:effectLst/>
                <a:latin typeface="72"/>
              </a:rPr>
              <a:t>The Manage Security Material area provides an overview of security-related artifacts.</a:t>
            </a:r>
          </a:p>
          <a:p>
            <a:pPr algn="l"/>
            <a:r>
              <a:rPr lang="en-US" b="0" i="0" dirty="0">
                <a:solidFill>
                  <a:srgbClr val="333333"/>
                </a:solidFill>
                <a:effectLst/>
                <a:latin typeface="72"/>
              </a:rPr>
              <a:t>You open the </a:t>
            </a:r>
            <a:r>
              <a:rPr lang="en-US" b="1" i="0" dirty="0">
                <a:solidFill>
                  <a:srgbClr val="333333"/>
                </a:solidFill>
                <a:effectLst/>
                <a:latin typeface="72"/>
              </a:rPr>
              <a:t>Manage Security Material</a:t>
            </a:r>
            <a:r>
              <a:rPr lang="en-US" b="0" i="0" dirty="0">
                <a:solidFill>
                  <a:srgbClr val="333333"/>
                </a:solidFill>
                <a:effectLst/>
                <a:latin typeface="72"/>
              </a:rPr>
              <a:t> area with the following actions:</a:t>
            </a:r>
          </a:p>
          <a:p>
            <a:pPr algn="l"/>
            <a:r>
              <a:rPr lang="en-US" b="0" i="0" dirty="0">
                <a:solidFill>
                  <a:srgbClr val="333333"/>
                </a:solidFill>
                <a:effectLst/>
                <a:latin typeface="72"/>
              </a:rPr>
              <a:t>Click the tile </a:t>
            </a:r>
            <a:r>
              <a:rPr lang="en-US" b="1" i="0" dirty="0">
                <a:solidFill>
                  <a:srgbClr val="333333"/>
                </a:solidFill>
                <a:effectLst/>
                <a:latin typeface="72"/>
              </a:rPr>
              <a:t>Security Material</a:t>
            </a:r>
            <a:r>
              <a:rPr lang="en-US" b="0" i="0" dirty="0">
                <a:solidFill>
                  <a:srgbClr val="333333"/>
                </a:solidFill>
                <a:effectLst/>
                <a:latin typeface="72"/>
              </a:rPr>
              <a:t>.</a:t>
            </a:r>
          </a:p>
          <a:p>
            <a:pPr algn="l"/>
            <a:r>
              <a:rPr lang="en-US" b="0" i="0" dirty="0">
                <a:solidFill>
                  <a:srgbClr val="333333"/>
                </a:solidFill>
                <a:effectLst/>
                <a:latin typeface="72"/>
              </a:rPr>
              <a:t>Security artifacts with the corresponding status (of the tile) are displayed.</a:t>
            </a:r>
          </a:p>
          <a:p>
            <a:endParaRPr lang="en-IN" dirty="0"/>
          </a:p>
        </p:txBody>
      </p:sp>
    </p:spTree>
    <p:extLst>
      <p:ext uri="{BB962C8B-B14F-4D97-AF65-F5344CB8AC3E}">
        <p14:creationId xmlns:p14="http://schemas.microsoft.com/office/powerpoint/2010/main" val="36600688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8C60C4-2AD8-4304-8BF0-F206B75B095C}"/>
              </a:ext>
            </a:extLst>
          </p:cNvPr>
          <p:cNvGraphicFramePr>
            <a:graphicFrameLocks noGrp="1"/>
          </p:cNvGraphicFramePr>
          <p:nvPr>
            <p:ph idx="1"/>
          </p:nvPr>
        </p:nvGraphicFramePr>
        <p:xfrm>
          <a:off x="2695411" y="1286935"/>
          <a:ext cx="6801180" cy="4618729"/>
        </p:xfrm>
        <a:graphic>
          <a:graphicData uri="http://schemas.openxmlformats.org/drawingml/2006/table">
            <a:tbl>
              <a:tblPr firstRow="1" bandRow="1">
                <a:noFill/>
              </a:tblPr>
              <a:tblGrid>
                <a:gridCol w="2757569">
                  <a:extLst>
                    <a:ext uri="{9D8B030D-6E8A-4147-A177-3AD203B41FA5}">
                      <a16:colId xmlns:a16="http://schemas.microsoft.com/office/drawing/2014/main" val="4123977682"/>
                    </a:ext>
                  </a:extLst>
                </a:gridCol>
                <a:gridCol w="4043611">
                  <a:extLst>
                    <a:ext uri="{9D8B030D-6E8A-4147-A177-3AD203B41FA5}">
                      <a16:colId xmlns:a16="http://schemas.microsoft.com/office/drawing/2014/main" val="2817107848"/>
                    </a:ext>
                  </a:extLst>
                </a:gridCol>
              </a:tblGrid>
              <a:tr h="271397">
                <a:tc gridSpan="2">
                  <a:txBody>
                    <a:bodyPr/>
                    <a:lstStyle/>
                    <a:p>
                      <a:r>
                        <a:rPr lang="en-IN" sz="1100" b="0" cap="none" spc="60">
                          <a:solidFill>
                            <a:schemeClr val="bg1"/>
                          </a:solidFill>
                        </a:rPr>
                        <a:t>Attributes of Security-Related Artifacts</a:t>
                      </a:r>
                    </a:p>
                  </a:txBody>
                  <a:tcPr marL="34956" marR="34956" marT="62439" marB="17479"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IN"/>
                    </a:p>
                  </a:txBody>
                  <a:tcPr/>
                </a:tc>
                <a:extLst>
                  <a:ext uri="{0D108BD9-81ED-4DB2-BD59-A6C34878D82A}">
                    <a16:rowId xmlns:a16="http://schemas.microsoft.com/office/drawing/2014/main" val="4122641806"/>
                  </a:ext>
                </a:extLst>
              </a:tr>
              <a:tr h="250584">
                <a:tc>
                  <a:txBody>
                    <a:bodyPr/>
                    <a:lstStyle/>
                    <a:p>
                      <a:pPr fontAlgn="t"/>
                      <a:r>
                        <a:rPr lang="en-IN" sz="1100" cap="none" spc="0">
                          <a:solidFill>
                            <a:schemeClr val="tx1"/>
                          </a:solidFill>
                          <a:effectLst/>
                        </a:rPr>
                        <a:t>Attribute</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tc>
                  <a:txBody>
                    <a:bodyPr/>
                    <a:lstStyle/>
                    <a:p>
                      <a:pPr fontAlgn="t"/>
                      <a:r>
                        <a:rPr lang="en-IN" sz="1100" cap="none" spc="0">
                          <a:solidFill>
                            <a:schemeClr val="tx1"/>
                          </a:solidFill>
                          <a:effectLst/>
                        </a:rPr>
                        <a:t>Description</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745165908"/>
                  </a:ext>
                </a:extLst>
              </a:tr>
              <a:tr h="250584">
                <a:tc>
                  <a:txBody>
                    <a:bodyPr/>
                    <a:lstStyle/>
                    <a:p>
                      <a:pPr fontAlgn="t"/>
                      <a:r>
                        <a:rPr lang="en-IN" sz="1100" b="1" cap="none" spc="0">
                          <a:solidFill>
                            <a:schemeClr val="tx1"/>
                          </a:solidFill>
                          <a:effectLst/>
                        </a:rPr>
                        <a:t>Name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 name of the artifact</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96252507"/>
                  </a:ext>
                </a:extLst>
              </a:tr>
              <a:tr h="1705517">
                <a:tc>
                  <a:txBody>
                    <a:bodyPr/>
                    <a:lstStyle/>
                    <a:p>
                      <a:pPr fontAlgn="t"/>
                      <a:r>
                        <a:rPr lang="en-IN" sz="1100" b="1" cap="none" spc="0">
                          <a:solidFill>
                            <a:schemeClr val="tx1"/>
                          </a:solidFill>
                          <a:effectLst/>
                        </a:rPr>
                        <a:t>Type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Font typeface="Arial" panose="020B0604020202020204" pitchFamily="34" charset="0"/>
                        <a:buChar char="•"/>
                      </a:pPr>
                      <a:r>
                        <a:rPr lang="en-US" sz="1100" cap="none" spc="0">
                          <a:solidFill>
                            <a:schemeClr val="tx1"/>
                          </a:solidFill>
                          <a:effectLst/>
                        </a:rPr>
                        <a:t>Possible values:</a:t>
                      </a:r>
                      <a:r>
                        <a:rPr lang="en-US" sz="1100" b="1" cap="none" spc="0">
                          <a:solidFill>
                            <a:schemeClr val="tx1"/>
                          </a:solidFill>
                          <a:effectLst/>
                        </a:rPr>
                        <a:t>User Credentials</a:t>
                      </a:r>
                      <a:endParaRPr lang="en-US" sz="1100" cap="none" spc="0">
                        <a:solidFill>
                          <a:schemeClr val="tx1"/>
                        </a:solidFill>
                        <a:effectLst/>
                      </a:endParaRPr>
                    </a:p>
                    <a:p>
                      <a:pPr fontAlgn="t">
                        <a:buFont typeface="Arial" panose="020B0604020202020204" pitchFamily="34" charset="0"/>
                        <a:buChar char="•"/>
                      </a:pPr>
                      <a:r>
                        <a:rPr lang="en-US" sz="1100" cap="none" spc="0">
                          <a:solidFill>
                            <a:schemeClr val="tx1"/>
                          </a:solidFill>
                          <a:effectLst/>
                        </a:rPr>
                        <a:t>For </a:t>
                      </a:r>
                      <a:r>
                        <a:rPr lang="en-US" sz="1100" i="1" cap="none" spc="0">
                          <a:solidFill>
                            <a:schemeClr val="tx1"/>
                          </a:solidFill>
                          <a:effectLst/>
                        </a:rPr>
                        <a:t>User Credentials</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OAuth2 Credentials</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OAuth2 Authorization Code</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Secure Parameter</a:t>
                      </a:r>
                      <a:r>
                        <a:rPr lang="en-US" sz="1100" cap="none" spc="0">
                          <a:solidFill>
                            <a:schemeClr val="tx1"/>
                          </a:solidFill>
                          <a:effectLst/>
                        </a:rPr>
                        <a:t>For </a:t>
                      </a:r>
                      <a:r>
                        <a:rPr lang="en-US" sz="1100" i="1" cap="none" spc="0">
                          <a:solidFill>
                            <a:schemeClr val="tx1"/>
                          </a:solidFill>
                          <a:effectLst/>
                        </a:rPr>
                        <a:t>Secure Parameter</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Known Hosts (SSH)</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Public Keyring</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Secret Keyring</a:t>
                      </a:r>
                      <a:endParaRPr lang="en-US"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79476326"/>
                  </a:ext>
                </a:extLst>
              </a:tr>
              <a:tr h="1542957">
                <a:tc>
                  <a:txBody>
                    <a:bodyPr/>
                    <a:lstStyle/>
                    <a:p>
                      <a:pPr fontAlgn="t"/>
                      <a:r>
                        <a:rPr lang="en-IN" sz="1100" b="1" cap="none" spc="0">
                          <a:solidFill>
                            <a:schemeClr val="tx1"/>
                          </a:solidFill>
                          <a:effectLst/>
                        </a:rPr>
                        <a:t>Status</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Displays the state with regard to the artifact deployment.</a:t>
                      </a:r>
                    </a:p>
                    <a:p>
                      <a:pPr fontAlgn="t"/>
                      <a:r>
                        <a:rPr lang="en-US" sz="1100" cap="none" spc="0">
                          <a:solidFill>
                            <a:schemeClr val="tx1"/>
                          </a:solidFill>
                          <a:effectLst/>
                        </a:rPr>
                        <a:t>This status indicates whether an artifact has been deployed successfully on a tenant or whether it still needs to be authorized.</a:t>
                      </a:r>
                    </a:p>
                    <a:p>
                      <a:pPr fontAlgn="t"/>
                      <a:r>
                        <a:rPr lang="en-US" sz="1100" cap="none" spc="0">
                          <a:solidFill>
                            <a:schemeClr val="tx1"/>
                          </a:solidFill>
                          <a:effectLst/>
                        </a:rPr>
                        <a:t>Possible values:</a:t>
                      </a:r>
                    </a:p>
                    <a:p>
                      <a:pPr fontAlgn="t">
                        <a:buFont typeface="Arial" panose="020B0604020202020204" pitchFamily="34" charset="0"/>
                        <a:buChar char="•"/>
                      </a:pPr>
                      <a:r>
                        <a:rPr lang="en-US" sz="1100" b="1" cap="none" spc="0">
                          <a:solidFill>
                            <a:schemeClr val="tx1"/>
                          </a:solidFill>
                          <a:effectLst/>
                        </a:rPr>
                        <a:t>StoredNote</a:t>
                      </a:r>
                    </a:p>
                    <a:p>
                      <a:pPr fontAlgn="t">
                        <a:buFont typeface="Arial" panose="020B0604020202020204" pitchFamily="34" charset="0"/>
                        <a:buChar char="•"/>
                      </a:pPr>
                      <a:r>
                        <a:rPr lang="en-US" sz="1100" cap="none" spc="0">
                          <a:solidFill>
                            <a:schemeClr val="tx1"/>
                          </a:solidFill>
                          <a:effectLst/>
                        </a:rPr>
                        <a:t>Refresh the list to see the current status.</a:t>
                      </a:r>
                    </a:p>
                    <a:p>
                      <a:pPr fontAlgn="t">
                        <a:buFont typeface="Arial" panose="020B0604020202020204" pitchFamily="34" charset="0"/>
                        <a:buChar char="•"/>
                      </a:pPr>
                      <a:r>
                        <a:rPr lang="en-US" sz="1100" b="1" cap="none" spc="0">
                          <a:solidFill>
                            <a:schemeClr val="tx1"/>
                          </a:solidFill>
                          <a:effectLst/>
                        </a:rPr>
                        <a:t>Deployed</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Error</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Unauthorized</a:t>
                      </a:r>
                      <a:r>
                        <a:rPr lang="en-US" sz="1100" cap="none" spc="0">
                          <a:solidFill>
                            <a:schemeClr val="tx1"/>
                          </a:solidFill>
                          <a:effectLst/>
                        </a:rPr>
                        <a:t> (for OAuth2 Authorization Code)</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21637907"/>
                  </a:ext>
                </a:extLst>
              </a:tr>
              <a:tr h="250584">
                <a:tc>
                  <a:txBody>
                    <a:bodyPr/>
                    <a:lstStyle/>
                    <a:p>
                      <a:pPr fontAlgn="t"/>
                      <a:r>
                        <a:rPr lang="en-IN" sz="1100" b="1" cap="none" spc="0">
                          <a:solidFill>
                            <a:schemeClr val="tx1"/>
                          </a:solidFill>
                          <a:effectLst/>
                        </a:rPr>
                        <a:t>Deployed By</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1100" cap="none" spc="0">
                          <a:solidFill>
                            <a:schemeClr val="tx1"/>
                          </a:solidFill>
                          <a:effectLst/>
                        </a:rPr>
                        <a:t>User who deployed the artifact</a:t>
                      </a: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78707482"/>
                  </a:ext>
                </a:extLst>
              </a:tr>
              <a:tr h="250584">
                <a:tc>
                  <a:txBody>
                    <a:bodyPr/>
                    <a:lstStyle/>
                    <a:p>
                      <a:pPr fontAlgn="t"/>
                      <a:r>
                        <a:rPr lang="en-IN" sz="1100" b="1" cap="none" spc="0">
                          <a:solidFill>
                            <a:schemeClr val="tx1"/>
                          </a:solidFill>
                          <a:effectLst/>
                        </a:rPr>
                        <a:t>Deployed On</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Time when the artifact was deployed</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83977139"/>
                  </a:ext>
                </a:extLst>
              </a:tr>
            </a:tbl>
          </a:graphicData>
        </a:graphic>
      </p:graphicFrame>
    </p:spTree>
    <p:extLst>
      <p:ext uri="{BB962C8B-B14F-4D97-AF65-F5344CB8AC3E}">
        <p14:creationId xmlns:p14="http://schemas.microsoft.com/office/powerpoint/2010/main" val="3656709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9E5F6-61F5-4DAC-9CBD-713B73D4CA74}"/>
              </a:ext>
            </a:extLst>
          </p:cNvPr>
          <p:cNvSpPr>
            <a:spLocks noGrp="1"/>
          </p:cNvSpPr>
          <p:nvPr>
            <p:ph type="title"/>
          </p:nvPr>
        </p:nvSpPr>
        <p:spPr>
          <a:xfrm>
            <a:off x="586478" y="1683756"/>
            <a:ext cx="3115265" cy="2396359"/>
          </a:xfrm>
        </p:spPr>
        <p:txBody>
          <a:bodyPr anchor="b">
            <a:normAutofit/>
          </a:bodyPr>
          <a:lstStyle/>
          <a:p>
            <a:pPr algn="r"/>
            <a:r>
              <a:rPr lang="en-IN" sz="3400" b="0" i="0">
                <a:solidFill>
                  <a:srgbClr val="FFFFFF"/>
                </a:solidFill>
                <a:effectLst/>
                <a:latin typeface="72"/>
              </a:rPr>
              <a:t>Managing Keystore Entries</a:t>
            </a:r>
            <a:br>
              <a:rPr lang="en-IN" sz="3400" b="0" i="0">
                <a:solidFill>
                  <a:srgbClr val="FFFFFF"/>
                </a:solidFill>
                <a:effectLst/>
                <a:latin typeface="72"/>
              </a:rPr>
            </a:br>
            <a:br>
              <a:rPr lang="en-IN" sz="3400" b="0" i="0">
                <a:solidFill>
                  <a:srgbClr val="FFFFFF"/>
                </a:solidFill>
                <a:effectLst/>
                <a:latin typeface="72"/>
              </a:rPr>
            </a:br>
            <a:endParaRPr lang="en-IN" sz="3400">
              <a:solidFill>
                <a:srgbClr val="FFFFFF"/>
              </a:solidFill>
            </a:endParaRPr>
          </a:p>
        </p:txBody>
      </p:sp>
      <p:graphicFrame>
        <p:nvGraphicFramePr>
          <p:cNvPr id="5" name="Content Placeholder 2">
            <a:extLst>
              <a:ext uri="{FF2B5EF4-FFF2-40B4-BE49-F238E27FC236}">
                <a16:creationId xmlns:a16="http://schemas.microsoft.com/office/drawing/2014/main" id="{BA14061D-6B94-4BFC-7052-0B20018E56FE}"/>
              </a:ext>
            </a:extLst>
          </p:cNvPr>
          <p:cNvGraphicFramePr>
            <a:graphicFrameLocks noGrp="1"/>
          </p:cNvGraphicFramePr>
          <p:nvPr>
            <p:ph idx="1"/>
            <p:extLst>
              <p:ext uri="{D42A27DB-BD31-4B8C-83A1-F6EECF244321}">
                <p14:modId xmlns:p14="http://schemas.microsoft.com/office/powerpoint/2010/main" val="202690434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8868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8C42-CAE8-43A8-A896-768FD78FB531}"/>
              </a:ext>
            </a:extLst>
          </p:cNvPr>
          <p:cNvSpPr>
            <a:spLocks noGrp="1"/>
          </p:cNvSpPr>
          <p:nvPr>
            <p:ph type="title"/>
          </p:nvPr>
        </p:nvSpPr>
        <p:spPr/>
        <p:txBody>
          <a:bodyPr/>
          <a:lstStyle/>
          <a:p>
            <a:endParaRPr lang="en-IN"/>
          </a:p>
        </p:txBody>
      </p:sp>
      <p:pic>
        <p:nvPicPr>
          <p:cNvPr id="16386" name="Picture 2">
            <a:extLst>
              <a:ext uri="{FF2B5EF4-FFF2-40B4-BE49-F238E27FC236}">
                <a16:creationId xmlns:a16="http://schemas.microsoft.com/office/drawing/2014/main" id="{C62AEAEA-4389-45A7-B854-76C45109D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2466773"/>
            <a:ext cx="7793179" cy="4314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8FC075-EEAE-4D23-BA8A-4341D63E9CEC}"/>
              </a:ext>
            </a:extLst>
          </p:cNvPr>
          <p:cNvSpPr txBox="1"/>
          <p:nvPr/>
        </p:nvSpPr>
        <p:spPr>
          <a:xfrm>
            <a:off x="838201" y="1755566"/>
            <a:ext cx="6097604" cy="646331"/>
          </a:xfrm>
          <a:prstGeom prst="rect">
            <a:avLst/>
          </a:prstGeom>
          <a:noFill/>
        </p:spPr>
        <p:txBody>
          <a:bodyPr wrap="square">
            <a:spAutoFit/>
          </a:bodyPr>
          <a:lstStyle/>
          <a:p>
            <a:pPr defTabSz="914377"/>
            <a:r>
              <a:rPr lang="en-US" dirty="0">
                <a:solidFill>
                  <a:srgbClr val="333333"/>
                </a:solidFill>
                <a:latin typeface="72"/>
              </a:rPr>
              <a:t>The following GIF gives you a brief overview of the </a:t>
            </a:r>
            <a:r>
              <a:rPr lang="en-US" b="1" dirty="0">
                <a:solidFill>
                  <a:srgbClr val="333333"/>
                </a:solidFill>
                <a:latin typeface="72"/>
              </a:rPr>
              <a:t>Keystore</a:t>
            </a:r>
            <a:r>
              <a:rPr lang="en-US" dirty="0">
                <a:solidFill>
                  <a:srgbClr val="333333"/>
                </a:solidFill>
                <a:latin typeface="72"/>
              </a:rPr>
              <a:t> tile and its functions:</a:t>
            </a:r>
            <a:endParaRPr lang="en-IN" dirty="0">
              <a:solidFill>
                <a:prstClr val="black"/>
              </a:solidFill>
              <a:latin typeface="Calibri" panose="020F0502020204030204"/>
            </a:endParaRPr>
          </a:p>
        </p:txBody>
      </p:sp>
    </p:spTree>
    <p:extLst>
      <p:ext uri="{BB962C8B-B14F-4D97-AF65-F5344CB8AC3E}">
        <p14:creationId xmlns:p14="http://schemas.microsoft.com/office/powerpoint/2010/main" val="591581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14106-11D6-4062-A9ED-2E6F15AE2BBA}"/>
              </a:ext>
            </a:extLst>
          </p:cNvPr>
          <p:cNvSpPr>
            <a:spLocks noGrp="1"/>
          </p:cNvSpPr>
          <p:nvPr>
            <p:ph type="title"/>
          </p:nvPr>
        </p:nvSpPr>
        <p:spPr>
          <a:xfrm>
            <a:off x="586478" y="1683756"/>
            <a:ext cx="3115265" cy="2396359"/>
          </a:xfrm>
        </p:spPr>
        <p:txBody>
          <a:bodyPr anchor="b">
            <a:normAutofit/>
          </a:bodyPr>
          <a:lstStyle/>
          <a:p>
            <a:pPr algn="r"/>
            <a:r>
              <a:rPr lang="en-IN" sz="4000" b="0" i="0">
                <a:solidFill>
                  <a:srgbClr val="FFFFFF"/>
                </a:solidFill>
                <a:effectLst/>
                <a:latin typeface="72"/>
              </a:rPr>
              <a:t>Managing Stores</a:t>
            </a:r>
            <a:br>
              <a:rPr lang="en-IN" sz="4000" b="0" i="0">
                <a:solidFill>
                  <a:srgbClr val="FFFFFF"/>
                </a:solidFill>
                <a:effectLst/>
                <a:latin typeface="72"/>
              </a:rPr>
            </a:br>
            <a:br>
              <a:rPr lang="en-IN" sz="4000" b="0" i="0">
                <a:solidFill>
                  <a:srgbClr val="FFFFFF"/>
                </a:solidFill>
                <a:effectLst/>
                <a:latin typeface="72"/>
              </a:rPr>
            </a:br>
            <a:endParaRPr lang="en-IN" sz="4000">
              <a:solidFill>
                <a:srgbClr val="FFFFFF"/>
              </a:solidFill>
            </a:endParaRPr>
          </a:p>
        </p:txBody>
      </p:sp>
      <p:graphicFrame>
        <p:nvGraphicFramePr>
          <p:cNvPr id="27" name="Content Placeholder 2">
            <a:extLst>
              <a:ext uri="{FF2B5EF4-FFF2-40B4-BE49-F238E27FC236}">
                <a16:creationId xmlns:a16="http://schemas.microsoft.com/office/drawing/2014/main" id="{66017C7C-9018-6440-3B2B-DD4831E6DEC3}"/>
              </a:ext>
            </a:extLst>
          </p:cNvPr>
          <p:cNvGraphicFramePr>
            <a:graphicFrameLocks noGrp="1"/>
          </p:cNvGraphicFramePr>
          <p:nvPr>
            <p:ph idx="1"/>
            <p:extLst>
              <p:ext uri="{D42A27DB-BD31-4B8C-83A1-F6EECF244321}">
                <p14:modId xmlns:p14="http://schemas.microsoft.com/office/powerpoint/2010/main" val="364449995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717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86824-20DD-4315-ADFA-E899A4A423AC}"/>
              </a:ext>
            </a:extLst>
          </p:cNvPr>
          <p:cNvSpPr>
            <a:spLocks noGrp="1"/>
          </p:cNvSpPr>
          <p:nvPr>
            <p:ph type="title"/>
          </p:nvPr>
        </p:nvSpPr>
        <p:spPr>
          <a:xfrm>
            <a:off x="586478" y="1683756"/>
            <a:ext cx="3115265" cy="2396359"/>
          </a:xfrm>
        </p:spPr>
        <p:txBody>
          <a:bodyPr anchor="b">
            <a:normAutofit/>
          </a:bodyPr>
          <a:lstStyle/>
          <a:p>
            <a:pPr algn="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FACB78A7-6682-9A3F-9C40-EB33E4A13EB8}"/>
              </a:ext>
            </a:extLst>
          </p:cNvPr>
          <p:cNvGraphicFramePr>
            <a:graphicFrameLocks noGrp="1"/>
          </p:cNvGraphicFramePr>
          <p:nvPr>
            <p:ph idx="1"/>
            <p:extLst>
              <p:ext uri="{D42A27DB-BD31-4B8C-83A1-F6EECF244321}">
                <p14:modId xmlns:p14="http://schemas.microsoft.com/office/powerpoint/2010/main" val="256858121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615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5784</TotalTime>
  <Words>16584</Words>
  <Application>Microsoft Office PowerPoint</Application>
  <PresentationFormat>Widescreen</PresentationFormat>
  <Paragraphs>1292</Paragraphs>
  <Slides>218</Slides>
  <Notes>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218</vt:i4>
      </vt:variant>
    </vt:vector>
  </HeadingPairs>
  <TitlesOfParts>
    <vt:vector size="236" baseType="lpstr">
      <vt:lpstr>72</vt:lpstr>
      <vt:lpstr>Arial</vt:lpstr>
      <vt:lpstr>Arial</vt:lpstr>
      <vt:lpstr>Arial Regular</vt:lpstr>
      <vt:lpstr>Calibri</vt:lpstr>
      <vt:lpstr>Calibri Light</vt:lpstr>
      <vt:lpstr>Cooper Black</vt:lpstr>
      <vt:lpstr>Garamond</vt:lpstr>
      <vt:lpstr>Monaco</vt:lpstr>
      <vt:lpstr>Montserrat</vt:lpstr>
      <vt:lpstr>Oswald</vt:lpstr>
      <vt:lpstr>Roboto</vt:lpstr>
      <vt:lpstr>SAPiconsV4-1</vt:lpstr>
      <vt:lpstr>Segoe UI</vt:lpstr>
      <vt:lpstr>Times New Roman</vt:lpstr>
      <vt:lpstr>Wingdings</vt:lpstr>
      <vt:lpstr>Office Theme</vt:lpstr>
      <vt:lpstr>Bitmap Image</vt:lpstr>
      <vt:lpstr>PowerPoint Presentation</vt:lpstr>
      <vt:lpstr>PowerPoint Presentation</vt:lpstr>
      <vt:lpstr>PowerPoint Presentation</vt:lpstr>
      <vt:lpstr>Agenda</vt:lpstr>
      <vt:lpstr>Global Account</vt:lpstr>
      <vt:lpstr>PowerPoint Presentation</vt:lpstr>
      <vt:lpstr>PowerPoint Presentation</vt:lpstr>
      <vt:lpstr>Pay-As-You-Go for SAP BTP </vt:lpstr>
      <vt:lpstr>PowerPoint Presentation</vt:lpstr>
      <vt:lpstr>PowerPoint Presentation</vt:lpstr>
      <vt:lpstr>Can an existing global account under a consumption-based contract be transformed to the subscription-based model?</vt:lpstr>
      <vt:lpstr>Trail Account</vt:lpstr>
      <vt:lpstr>Delete your SAP BTP trial account. </vt:lpstr>
      <vt:lpstr>PowerPoint Presentation</vt:lpstr>
      <vt:lpstr>Subaccounts </vt:lpstr>
      <vt:lpstr>PowerPoint Presentation</vt:lpstr>
      <vt:lpstr>PowerPoint Presentation</vt:lpstr>
      <vt:lpstr>Ariba</vt:lpstr>
      <vt:lpstr>PowerPoint Presentation</vt:lpstr>
      <vt:lpstr>Data Store  </vt:lpstr>
      <vt:lpstr>IDOC</vt:lpstr>
      <vt:lpstr>JMS</vt:lpstr>
      <vt:lpstr>Odata</vt:lpstr>
      <vt:lpstr>Open Connector</vt:lpstr>
      <vt:lpstr>Process Direct</vt:lpstr>
      <vt:lpstr>SOAP</vt:lpstr>
      <vt:lpstr>HTTPS</vt:lpstr>
      <vt:lpstr>HTTP</vt:lpstr>
      <vt:lpstr>PowerPoint Presentation</vt:lpstr>
      <vt:lpstr>PowerPoint Presentation</vt:lpstr>
      <vt:lpstr>PowerPoint Presentation</vt:lpstr>
      <vt:lpstr>PowerPoint Presentation</vt:lpstr>
      <vt:lpstr>What Is SAP Cloud Integration? </vt:lpstr>
      <vt:lpstr>Feature Overview </vt:lpstr>
      <vt:lpstr>PowerPoint Presentation</vt:lpstr>
      <vt:lpstr>Cloud Integration Runtime Features  </vt:lpstr>
      <vt:lpstr>PowerPoint Presentation</vt:lpstr>
      <vt:lpstr>Mapping </vt:lpstr>
      <vt:lpstr>Using Predefined Integration Content </vt:lpstr>
      <vt:lpstr>Integration Flows  </vt:lpstr>
      <vt:lpstr>Integration flow</vt:lpstr>
      <vt:lpstr>Connecting a Customer System to Cloud Integration </vt:lpstr>
      <vt:lpstr>Configuring Inbound Communication </vt:lpstr>
      <vt:lpstr>Sender Systems You Can Connect to the Integration Platform </vt:lpstr>
      <vt:lpstr>Receiver Systems You Can Connect to the Integration Platform </vt:lpstr>
      <vt:lpstr>Kind of Systems to Connect to Cloud Integration </vt:lpstr>
      <vt:lpstr>Overview of the SAP Cloud Integration Web UI </vt:lpstr>
      <vt:lpstr>PowerPoint Presentation</vt:lpstr>
      <vt:lpstr>PowerPoint Presentation</vt:lpstr>
      <vt:lpstr>Design Section</vt:lpstr>
      <vt:lpstr>Monitor Section </vt:lpstr>
      <vt:lpstr>PowerPoint Presentation</vt:lpstr>
      <vt:lpstr>PowerPoint Presentation</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vt:lpstr>
      <vt:lpstr>Message processing </vt:lpstr>
      <vt:lpstr>PowerPoint Presentation</vt:lpstr>
      <vt:lpstr> </vt:lpstr>
      <vt:lpstr>Filter Settings</vt:lpstr>
      <vt:lpstr>PowerPoint Presentation</vt:lpstr>
      <vt:lpstr>Message Table</vt:lpstr>
      <vt:lpstr>PowerPoint Presentation</vt:lpstr>
      <vt:lpstr>PowerPoint Presentation</vt:lpstr>
      <vt:lpstr>PowerPoint Presentation</vt:lpstr>
      <vt:lpstr>  Message Status  </vt:lpstr>
      <vt:lpstr>Message Status</vt:lpstr>
      <vt:lpstr>Message Processing Log  </vt:lpstr>
      <vt:lpstr>Message Processing Logs</vt:lpstr>
      <vt:lpstr>Envelope Icons</vt:lpstr>
      <vt:lpstr>Setting Log Levels  </vt:lpstr>
      <vt:lpstr>Setting Log Level</vt:lpstr>
      <vt:lpstr>Managing Integration Content  </vt:lpstr>
      <vt:lpstr>PowerPoint Presentation</vt:lpstr>
      <vt:lpstr>Integration Content Details  </vt:lpstr>
      <vt:lpstr>PowerPoint Presentation</vt:lpstr>
      <vt:lpstr>Manage Integration Content </vt:lpstr>
      <vt:lpstr>PowerPoint Presentation</vt:lpstr>
      <vt:lpstr>PowerPoint Presentation</vt:lpstr>
      <vt:lpstr>PowerPoint Presentation</vt:lpstr>
      <vt:lpstr>Managing Security  </vt:lpstr>
      <vt:lpstr>PowerPoint Presentation</vt:lpstr>
      <vt:lpstr>PowerPoint Presentation</vt:lpstr>
      <vt:lpstr>PowerPoint Presentation</vt:lpstr>
      <vt:lpstr>Managing Keystore Entries  </vt:lpstr>
      <vt:lpstr>PowerPoint Presentation</vt:lpstr>
      <vt:lpstr>Managing Stores  </vt:lpstr>
      <vt:lpstr>PowerPoint Presentation</vt:lpstr>
      <vt:lpstr>PowerPoint Presentation</vt:lpstr>
      <vt:lpstr>PowerPoint Presentation</vt:lpstr>
      <vt:lpstr>PowerPoint Presentation</vt:lpstr>
      <vt:lpstr>Agenda</vt:lpstr>
      <vt:lpstr>PowerPoint Presentation</vt:lpstr>
      <vt:lpstr>Discover</vt:lpstr>
      <vt:lpstr>PowerPoint Presentation</vt:lpstr>
      <vt:lpstr>Creating an Integration Package  </vt:lpstr>
      <vt:lpstr>Importing Integration Packages  </vt:lpstr>
      <vt:lpstr>Working with an Integration Package  </vt:lpstr>
      <vt:lpstr>Editing an Integration Package  </vt:lpstr>
      <vt:lpstr>Updates for SAP's Integration Packages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Exporting Integration Packages  </vt:lpstr>
      <vt:lpstr>Backup and Restore Your Integration Artifacts  </vt:lpstr>
      <vt:lpstr>PowerPoint Presentation</vt:lpstr>
      <vt:lpstr>PowerPoint Presentation</vt:lpstr>
      <vt:lpstr>PowerPoint Presentation</vt:lpstr>
      <vt:lpstr>Agenda</vt:lpstr>
      <vt:lpstr>Basic Concepts of Integration Design </vt:lpstr>
      <vt:lpstr>Elements of an Integration Flow  </vt:lpstr>
      <vt:lpstr>PowerPoint Presentation</vt:lpstr>
      <vt:lpstr>PowerPoint Presentation</vt:lpstr>
      <vt:lpstr>PowerPoint Presentation</vt:lpstr>
      <vt:lpstr>Updating your Existing Integration Flow  </vt:lpstr>
      <vt:lpstr>Adapting Standard Integration Content to Your Requirements  </vt:lpstr>
      <vt:lpstr>Modifying/Editing the Standard Integration Flow </vt:lpstr>
      <vt:lpstr>Configuring Externalized Integration Flow Parameters  </vt:lpstr>
      <vt:lpstr>Versioning of Artifacts  </vt:lpstr>
      <vt:lpstr>PowerPoint Presentation</vt:lpstr>
      <vt:lpstr>PowerPoint Presentation</vt:lpstr>
      <vt:lpstr>PowerPoint Presentation</vt:lpstr>
      <vt:lpstr>PowerPoint Presentation</vt:lpstr>
      <vt:lpstr>Connecting a Customer System to Cloud Integration </vt:lpstr>
      <vt:lpstr>Smoke Test Scenario  </vt:lpstr>
      <vt:lpstr>PowerPoint Presentation</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Smoke Test Scenario with External Data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Outbound OData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QnA/Recap</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Anurag Anurag</cp:lastModifiedBy>
  <cp:revision>5746</cp:revision>
  <dcterms:created xsi:type="dcterms:W3CDTF">2020-10-03T07:29:13Z</dcterms:created>
  <dcterms:modified xsi:type="dcterms:W3CDTF">2023-07-24T12:34:04Z</dcterms:modified>
</cp:coreProperties>
</file>